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15"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FF"/>
    <a:srgbClr val="33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85181" autoAdjust="0"/>
  </p:normalViewPr>
  <p:slideViewPr>
    <p:cSldViewPr>
      <p:cViewPr varScale="1">
        <p:scale>
          <a:sx n="134" d="100"/>
          <a:sy n="134" d="100"/>
        </p:scale>
        <p:origin x="-1146" y="-78"/>
      </p:cViewPr>
      <p:guideLst>
        <p:guide orient="horz" pos="2160"/>
        <p:guide orient="horz" pos="162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887C2-B3F0-4C27-B30E-65D13514C9B1}" type="datetimeFigureOut">
              <a:rPr lang="en-US" smtClean="0"/>
              <a:t>11/23/2015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0F13B-DA25-4937-B0A4-81F2D014F545}" type="slidenum">
              <a:rPr lang="en-US" smtClean="0"/>
              <a:t>‹N›</a:t>
            </a:fld>
            <a:endParaRPr lang="en-US"/>
          </a:p>
        </p:txBody>
      </p:sp>
    </p:spTree>
    <p:extLst>
      <p:ext uri="{BB962C8B-B14F-4D97-AF65-F5344CB8AC3E}">
        <p14:creationId xmlns:p14="http://schemas.microsoft.com/office/powerpoint/2010/main" val="368761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CloudFuze </a:t>
            </a:r>
            <a:r>
              <a:rPr lang="it-IT" dirty="0" err="1" smtClean="0"/>
              <a:t>e’</a:t>
            </a:r>
            <a:r>
              <a:rPr lang="it-IT" dirty="0" smtClean="0"/>
              <a:t> una soluzione software con </a:t>
            </a:r>
            <a:r>
              <a:rPr lang="it-IT" dirty="0" err="1" smtClean="0"/>
              <a:t>funzionalita’</a:t>
            </a:r>
            <a:r>
              <a:rPr lang="it-IT" dirty="0" smtClean="0"/>
              <a:t> di Cloud Storage Management che garantisce accesso in </a:t>
            </a:r>
            <a:r>
              <a:rPr lang="it-IT" dirty="0" err="1" smtClean="0"/>
              <a:t>mobilita’</a:t>
            </a:r>
            <a:r>
              <a:rPr lang="it-IT" dirty="0" smtClean="0"/>
              <a:t> a file contenuti aziendali e </a:t>
            </a:r>
            <a:r>
              <a:rPr lang="it-IT" dirty="0" err="1" smtClean="0"/>
              <a:t>funzionalita’</a:t>
            </a:r>
            <a:r>
              <a:rPr lang="it-IT" dirty="0" smtClean="0"/>
              <a:t> avanzate di condivisione e collaborazione. Essendo un prodotto software, CloudFuze </a:t>
            </a:r>
            <a:r>
              <a:rPr lang="it-IT" dirty="0" err="1" smtClean="0"/>
              <a:t>e’</a:t>
            </a:r>
            <a:r>
              <a:rPr lang="it-IT" dirty="0" smtClean="0"/>
              <a:t> disponibile per installazioni «on premise» ma allo stesso tempo </a:t>
            </a:r>
            <a:r>
              <a:rPr lang="it-IT" dirty="0" err="1" smtClean="0"/>
              <a:t>e’</a:t>
            </a:r>
            <a:r>
              <a:rPr lang="it-IT" dirty="0" smtClean="0"/>
              <a:t> fornito come «SaaS» direttamente dal Private Cloud di CloudFuze.  </a:t>
            </a:r>
          </a:p>
          <a:p>
            <a:pPr algn="just" eaLnBrk="1" hangingPunct="1">
              <a:spcBef>
                <a:spcPct val="0"/>
              </a:spcBef>
            </a:pPr>
            <a:endParaRPr lang="it-IT" dirty="0" smtClean="0"/>
          </a:p>
          <a:p>
            <a:pPr algn="just" eaLnBrk="1" hangingPunct="1">
              <a:spcBef>
                <a:spcPct val="0"/>
              </a:spcBef>
            </a:pPr>
            <a:r>
              <a:rPr lang="it-IT" dirty="0" smtClean="0"/>
              <a:t>Sia nella versione «SaaS» che in quella «On Premise» la soluzione </a:t>
            </a:r>
            <a:r>
              <a:rPr lang="it-IT" dirty="0" err="1" smtClean="0"/>
              <a:t>e’</a:t>
            </a:r>
            <a:r>
              <a:rPr lang="it-IT" dirty="0" smtClean="0"/>
              <a:t> totalmente basata su Web ed </a:t>
            </a:r>
            <a:r>
              <a:rPr lang="it-IT" dirty="0" err="1" smtClean="0"/>
              <a:t>e’</a:t>
            </a:r>
            <a:r>
              <a:rPr lang="it-IT" dirty="0" smtClean="0"/>
              <a:t> totalmente utilizzabile ed amministrabile attraverso un qualsiasi browser web installato a bordo di qualsiasi sistema operativo Desktop o Mobile. A disposizione dell’utente, oltre all’interfaccia basata su Web, vi sono un set di «app» oggi disponibili per Microsoft Windows, Apple iPhone e iPad, Google Android e, entro la fine del 2015, anche per Mac. </a:t>
            </a:r>
          </a:p>
        </p:txBody>
      </p:sp>
      <p:sp>
        <p:nvSpPr>
          <p:cNvPr id="48131"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04873EEB-35D7-4211-8F31-35E065A58B41}" type="slidenum">
              <a:rPr lang="it-IT"/>
              <a:pPr algn="r" eaLnBrk="1" hangingPunct="1"/>
              <a:t>2</a:t>
            </a:fld>
            <a:endParaRPr lang="it-IT"/>
          </a:p>
        </p:txBody>
      </p:sp>
      <p:sp>
        <p:nvSpPr>
          <p:cNvPr id="48132" name="Segnaposto immagine diapositiva 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0328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Uscendo dalla sezione «</a:t>
            </a:r>
            <a:r>
              <a:rPr lang="it-IT" dirty="0" err="1" smtClean="0"/>
              <a:t>Admin</a:t>
            </a:r>
            <a:r>
              <a:rPr lang="it-IT" dirty="0" smtClean="0"/>
              <a:t>» e passando alla sezione «</a:t>
            </a:r>
            <a:r>
              <a:rPr lang="it-IT" dirty="0" err="1" smtClean="0"/>
              <a:t>Files</a:t>
            </a:r>
            <a:r>
              <a:rPr lang="it-IT" dirty="0" smtClean="0"/>
              <a:t>», come abbiamo detto alcuni minuti fa, accediamo all’insieme di </a:t>
            </a:r>
            <a:r>
              <a:rPr lang="it-IT" dirty="0" err="1" smtClean="0"/>
              <a:t>funzionalita’</a:t>
            </a:r>
            <a:r>
              <a:rPr lang="it-IT" dirty="0" smtClean="0"/>
              <a:t> messe a disposizione sia di utenti «</a:t>
            </a:r>
            <a:r>
              <a:rPr lang="it-IT" dirty="0" err="1" smtClean="0"/>
              <a:t>admin</a:t>
            </a:r>
            <a:r>
              <a:rPr lang="it-IT" dirty="0" smtClean="0"/>
              <a:t>» che a normali «</a:t>
            </a:r>
            <a:r>
              <a:rPr lang="it-IT" dirty="0" err="1" smtClean="0"/>
              <a:t>subscriber</a:t>
            </a:r>
            <a:r>
              <a:rPr lang="it-IT" dirty="0" smtClean="0"/>
              <a:t>». In questa schermata vediamo un elenco di tutti i file di </a:t>
            </a:r>
            <a:r>
              <a:rPr lang="it-IT" dirty="0" err="1" smtClean="0"/>
              <a:t>proprieta’</a:t>
            </a:r>
            <a:r>
              <a:rPr lang="it-IT" dirty="0" smtClean="0"/>
              <a:t> dell’utente disponibili all’interno di tutte le piattaforme di archiviazione associate con l’account CloudFuze.</a:t>
            </a:r>
          </a:p>
        </p:txBody>
      </p:sp>
      <p:sp>
        <p:nvSpPr>
          <p:cNvPr id="5734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77D2327A-81A3-471C-A401-FA8F859CD04E}" type="slidenum">
              <a:rPr lang="it-IT"/>
              <a:pPr algn="r" eaLnBrk="1" hangingPunct="1"/>
              <a:t>11</a:t>
            </a:fld>
            <a:endParaRPr lang="it-IT"/>
          </a:p>
        </p:txBody>
      </p:sp>
    </p:spTree>
    <p:extLst>
      <p:ext uri="{BB962C8B-B14F-4D97-AF65-F5344CB8AC3E}">
        <p14:creationId xmlns:p14="http://schemas.microsoft.com/office/powerpoint/2010/main" val="30891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Attraverso l’icona «upload» possiamo agevolmente avviare il caricamento di un file dal nostro PC verso uno qualsiasi dei servizi di archiviazione integrati con il nostro account CloudFuze. </a:t>
            </a:r>
          </a:p>
        </p:txBody>
      </p:sp>
      <p:sp>
        <p:nvSpPr>
          <p:cNvPr id="5837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C3A65B9-38C2-40D1-A520-DAF9857C70DF}" type="slidenum">
              <a:rPr lang="it-IT"/>
              <a:pPr algn="r" eaLnBrk="1" hangingPunct="1"/>
              <a:t>12</a:t>
            </a:fld>
            <a:endParaRPr lang="it-IT"/>
          </a:p>
        </p:txBody>
      </p:sp>
    </p:spTree>
    <p:extLst>
      <p:ext uri="{BB962C8B-B14F-4D97-AF65-F5344CB8AC3E}">
        <p14:creationId xmlns:p14="http://schemas.microsoft.com/office/powerpoint/2010/main" val="204242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In questa sezione vediamo invece i soli file che sono stati condivisi dal nostro profilo utente con altri utenti. L’indicazione «private» accanto al nome del file condiviso indica che tale file </a:t>
            </a:r>
            <a:r>
              <a:rPr lang="it-IT" dirty="0" err="1" smtClean="0"/>
              <a:t>e’</a:t>
            </a:r>
            <a:r>
              <a:rPr lang="it-IT" dirty="0" smtClean="0"/>
              <a:t> stato condiviso in forma privata con uno o </a:t>
            </a:r>
            <a:r>
              <a:rPr lang="it-IT" dirty="0" err="1" smtClean="0"/>
              <a:t>piu’</a:t>
            </a:r>
            <a:r>
              <a:rPr lang="it-IT" dirty="0" smtClean="0"/>
              <a:t> utenti. Una condivisione in forma privata consente all’utente di accedere al file soltanto dopo aver effettuato l’accesso al proprio account CloudFuze mentre una condivisione «pubblica» consente al destinatario di accedere ad un file anche in caso non abbia accesso alla piattaforma CloudFuze.</a:t>
            </a:r>
          </a:p>
          <a:p>
            <a:pPr eaLnBrk="1" hangingPunct="1">
              <a:spcBef>
                <a:spcPct val="0"/>
              </a:spcBef>
            </a:pPr>
            <a:endParaRPr lang="it-IT" dirty="0" smtClean="0"/>
          </a:p>
        </p:txBody>
      </p:sp>
      <p:sp>
        <p:nvSpPr>
          <p:cNvPr id="59395"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EF5EA4EB-8D85-4C23-85AA-E5443CEBF1F1}" type="slidenum">
              <a:rPr lang="it-IT"/>
              <a:pPr algn="r" eaLnBrk="1" hangingPunct="1"/>
              <a:t>13</a:t>
            </a:fld>
            <a:endParaRPr lang="it-IT"/>
          </a:p>
        </p:txBody>
      </p:sp>
      <p:sp>
        <p:nvSpPr>
          <p:cNvPr id="59396" name="Segnaposto immagine diapositiva 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0358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In questa sezione </a:t>
            </a:r>
            <a:r>
              <a:rPr lang="it-IT" dirty="0" err="1" smtClean="0"/>
              <a:t>e’</a:t>
            </a:r>
            <a:r>
              <a:rPr lang="it-IT" dirty="0" smtClean="0"/>
              <a:t> possibile invece accedere in modo specifico ai vari servizi di archiviazione integrati con il proprio account. Per ogni tipologia di servizio </a:t>
            </a:r>
            <a:r>
              <a:rPr lang="it-IT" dirty="0" err="1" smtClean="0"/>
              <a:t>e’</a:t>
            </a:r>
            <a:r>
              <a:rPr lang="it-IT" dirty="0" smtClean="0"/>
              <a:t> possibile integrare contestualmente </a:t>
            </a:r>
            <a:r>
              <a:rPr lang="it-IT" dirty="0" err="1" smtClean="0"/>
              <a:t>piu’</a:t>
            </a:r>
            <a:r>
              <a:rPr lang="it-IT" dirty="0" smtClean="0"/>
              <a:t> account, </a:t>
            </a:r>
            <a:r>
              <a:rPr lang="it-IT" dirty="0" err="1" smtClean="0"/>
              <a:t>cosi’</a:t>
            </a:r>
            <a:r>
              <a:rPr lang="it-IT" dirty="0" smtClean="0"/>
              <a:t> come </a:t>
            </a:r>
            <a:r>
              <a:rPr lang="it-IT" dirty="0" err="1" smtClean="0"/>
              <a:t>e’</a:t>
            </a:r>
            <a:r>
              <a:rPr lang="it-IT" dirty="0" smtClean="0"/>
              <a:t> possibile associare un medesimo account applicativo – per uno qualsiasi dei servizi di archiviazione supportati - con </a:t>
            </a:r>
            <a:r>
              <a:rPr lang="it-IT" dirty="0" err="1" smtClean="0"/>
              <a:t>piu’</a:t>
            </a:r>
            <a:r>
              <a:rPr lang="it-IT" dirty="0" smtClean="0"/>
              <a:t> utenti di CloudFuze. </a:t>
            </a:r>
          </a:p>
          <a:p>
            <a:pPr eaLnBrk="1" hangingPunct="1">
              <a:spcBef>
                <a:spcPct val="0"/>
              </a:spcBef>
            </a:pPr>
            <a:endParaRPr lang="it-IT" dirty="0" smtClean="0"/>
          </a:p>
        </p:txBody>
      </p:sp>
      <p:sp>
        <p:nvSpPr>
          <p:cNvPr id="6042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0AA4983-072E-409E-886B-64850998FEE3}" type="slidenum">
              <a:rPr lang="it-IT"/>
              <a:pPr algn="r" eaLnBrk="1" hangingPunct="1"/>
              <a:t>14</a:t>
            </a:fld>
            <a:endParaRPr lang="it-IT"/>
          </a:p>
        </p:txBody>
      </p:sp>
    </p:spTree>
    <p:extLst>
      <p:ext uri="{BB962C8B-B14F-4D97-AF65-F5344CB8AC3E}">
        <p14:creationId xmlns:p14="http://schemas.microsoft.com/office/powerpoint/2010/main" val="197957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Tornando ai nostri file, </a:t>
            </a:r>
            <a:r>
              <a:rPr lang="it-IT" dirty="0" err="1" smtClean="0"/>
              <a:t>e’</a:t>
            </a:r>
            <a:r>
              <a:rPr lang="it-IT" dirty="0" smtClean="0"/>
              <a:t> possibile effettuare direttamente dalla console di CloudFuze tutta una serie di operazioni comuni tra cui visualizzare il file direttamente online - sono supportati i principali formati di documenti office, oltre ai formati audio, video e immagine – modificarne il nome, applicare dei «</a:t>
            </a:r>
            <a:r>
              <a:rPr lang="it-IT" dirty="0" err="1" smtClean="0"/>
              <a:t>tag</a:t>
            </a:r>
            <a:r>
              <a:rPr lang="it-IT" dirty="0" smtClean="0"/>
              <a:t>» per semplificare la ricerca, scaricare il contenuto sul proprio dispositivo, condividerlo con uno o </a:t>
            </a:r>
            <a:r>
              <a:rPr lang="it-IT" dirty="0" err="1" smtClean="0"/>
              <a:t>piu’</a:t>
            </a:r>
            <a:r>
              <a:rPr lang="it-IT" dirty="0" smtClean="0"/>
              <a:t> utenti o inserirlo in una «</a:t>
            </a:r>
            <a:r>
              <a:rPr lang="it-IT" dirty="0" err="1" smtClean="0"/>
              <a:t>workspace</a:t>
            </a:r>
            <a:r>
              <a:rPr lang="it-IT" dirty="0" smtClean="0"/>
              <a:t>» condiviso con altri utenti interni o esterni all’azienda. </a:t>
            </a:r>
          </a:p>
        </p:txBody>
      </p:sp>
      <p:sp>
        <p:nvSpPr>
          <p:cNvPr id="6144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E0DD4BAC-626C-4B39-8F53-5E7CB14A2F0C}" type="slidenum">
              <a:rPr lang="it-IT"/>
              <a:pPr algn="r" eaLnBrk="1" hangingPunct="1"/>
              <a:t>15</a:t>
            </a:fld>
            <a:endParaRPr lang="it-IT"/>
          </a:p>
        </p:txBody>
      </p:sp>
    </p:spTree>
    <p:extLst>
      <p:ext uri="{BB962C8B-B14F-4D97-AF65-F5344CB8AC3E}">
        <p14:creationId xmlns:p14="http://schemas.microsoft.com/office/powerpoint/2010/main" val="172058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 titolo di esempio, abbiamo visualizzato direttamente all’interno di CloudFuze la </a:t>
            </a:r>
            <a:r>
              <a:rPr lang="it-IT" dirty="0" smtClean="0"/>
              <a:t>presentazione</a:t>
            </a:r>
            <a:r>
              <a:rPr lang="it-IT" baseline="0" dirty="0" smtClean="0"/>
              <a:t> CloudFuze</a:t>
            </a:r>
            <a:endParaRPr lang="it-IT" dirty="0" smtClean="0"/>
          </a:p>
        </p:txBody>
      </p:sp>
      <p:sp>
        <p:nvSpPr>
          <p:cNvPr id="6246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24E6D05D-03A7-4AFF-9E6F-80133CC85BB8}" type="slidenum">
              <a:rPr lang="it-IT"/>
              <a:pPr algn="r" eaLnBrk="1" hangingPunct="1"/>
              <a:t>16</a:t>
            </a:fld>
            <a:endParaRPr lang="it-IT"/>
          </a:p>
        </p:txBody>
      </p:sp>
    </p:spTree>
    <p:extLst>
      <p:ext uri="{BB962C8B-B14F-4D97-AF65-F5344CB8AC3E}">
        <p14:creationId xmlns:p14="http://schemas.microsoft.com/office/powerpoint/2010/main" val="5306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Se invece decidessimo di condividere il file con un altro utente, interno o esterno all’organizzazione, dobbiamo semplicemente inserire l’indirizzo email dell’utente ed un breve messaggio opzionale. E’ inoltre possibile selezionare il tipo di condivisione. Come abbiamo discusso alcuni minuti fa, una condivisione in forma privata consente al destinatario di accedere al file solo nel caso in cui disponga di un account CloudFuze valido, mentre una condivisione «pubblica» consente al destinatario di accedere al file senza la </a:t>
            </a:r>
            <a:r>
              <a:rPr lang="it-IT" dirty="0" err="1" smtClean="0"/>
              <a:t>necessita’</a:t>
            </a:r>
            <a:r>
              <a:rPr lang="it-IT" dirty="0" smtClean="0"/>
              <a:t> di avere delle credenziali valide per l’accesso a CloudFuze.</a:t>
            </a:r>
          </a:p>
        </p:txBody>
      </p:sp>
      <p:sp>
        <p:nvSpPr>
          <p:cNvPr id="6349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BFC9158-367B-4BCA-A47D-C9E2F646FAF0}" type="slidenum">
              <a:rPr lang="it-IT"/>
              <a:pPr algn="r" eaLnBrk="1" hangingPunct="1"/>
              <a:t>17</a:t>
            </a:fld>
            <a:endParaRPr lang="it-IT"/>
          </a:p>
        </p:txBody>
      </p:sp>
    </p:spTree>
    <p:extLst>
      <p:ext uri="{BB962C8B-B14F-4D97-AF65-F5344CB8AC3E}">
        <p14:creationId xmlns:p14="http://schemas.microsoft.com/office/powerpoint/2010/main" val="362252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Una volta inserito l’indirizzo dell’utente </a:t>
            </a:r>
            <a:r>
              <a:rPr lang="it-IT" dirty="0" err="1" smtClean="0"/>
              <a:t>e’</a:t>
            </a:r>
            <a:r>
              <a:rPr lang="it-IT" dirty="0" smtClean="0"/>
              <a:t> possibile definire i privilegi autorizzativi che tale utente </a:t>
            </a:r>
            <a:r>
              <a:rPr lang="it-IT" dirty="0" err="1" smtClean="0"/>
              <a:t>avra’</a:t>
            </a:r>
            <a:r>
              <a:rPr lang="it-IT" dirty="0" smtClean="0"/>
              <a:t> sul file condiviso, selezionando tra sola lettura, lettura e scrittura e controllo completo (che implica la </a:t>
            </a:r>
            <a:r>
              <a:rPr lang="it-IT" dirty="0" err="1" smtClean="0"/>
              <a:t>possibilita’</a:t>
            </a:r>
            <a:r>
              <a:rPr lang="it-IT" dirty="0" smtClean="0"/>
              <a:t> di cancellare il file). </a:t>
            </a:r>
          </a:p>
        </p:txBody>
      </p:sp>
      <p:sp>
        <p:nvSpPr>
          <p:cNvPr id="6451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96E0415D-0B7D-42D7-8892-E683E0EBFA09}" type="slidenum">
              <a:rPr lang="it-IT"/>
              <a:pPr algn="r" eaLnBrk="1" hangingPunct="1"/>
              <a:t>18</a:t>
            </a:fld>
            <a:endParaRPr lang="it-IT"/>
          </a:p>
        </p:txBody>
      </p:sp>
    </p:spTree>
    <p:extLst>
      <p:ext uri="{BB962C8B-B14F-4D97-AF65-F5344CB8AC3E}">
        <p14:creationId xmlns:p14="http://schemas.microsoft.com/office/powerpoint/2010/main" val="14721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Sempre parlando di aspetti di sicurezza correlati alla condivisione dei file, </a:t>
            </a:r>
            <a:r>
              <a:rPr lang="it-IT" dirty="0" err="1" smtClean="0"/>
              <a:t>e’</a:t>
            </a:r>
            <a:r>
              <a:rPr lang="it-IT" dirty="0" smtClean="0"/>
              <a:t> possibile definire una password che debba essere inserita dall’utente per accedere al file. Tale </a:t>
            </a:r>
            <a:r>
              <a:rPr lang="it-IT" dirty="0" err="1" smtClean="0"/>
              <a:t>funzionalita’</a:t>
            </a:r>
            <a:r>
              <a:rPr lang="it-IT" dirty="0" smtClean="0"/>
              <a:t> </a:t>
            </a:r>
            <a:r>
              <a:rPr lang="it-IT" dirty="0" err="1" smtClean="0"/>
              <a:t>e’</a:t>
            </a:r>
            <a:r>
              <a:rPr lang="it-IT" dirty="0" smtClean="0"/>
              <a:t> disponibile sia per file condivisi in forma «privata» che «pubblica» e prevede ovviamente che la password venga comunicata al destinatario su canali di comunicazione diversi da quelli utilizzati da CloudFuze. </a:t>
            </a:r>
          </a:p>
        </p:txBody>
      </p:sp>
      <p:sp>
        <p:nvSpPr>
          <p:cNvPr id="6554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3DF0AC5B-7CA3-405C-8599-65C2B1B0E2B0}" type="slidenum">
              <a:rPr lang="it-IT"/>
              <a:pPr algn="r" eaLnBrk="1" hangingPunct="1"/>
              <a:t>19</a:t>
            </a:fld>
            <a:endParaRPr lang="it-IT"/>
          </a:p>
        </p:txBody>
      </p:sp>
    </p:spTree>
    <p:extLst>
      <p:ext uri="{BB962C8B-B14F-4D97-AF65-F5344CB8AC3E}">
        <p14:creationId xmlns:p14="http://schemas.microsoft.com/office/powerpoint/2010/main" val="179739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E’ possibile inoltre definire un periodo di </a:t>
            </a:r>
            <a:r>
              <a:rPr lang="it-IT" dirty="0" err="1" smtClean="0"/>
              <a:t>validita’</a:t>
            </a:r>
            <a:r>
              <a:rPr lang="it-IT" dirty="0" smtClean="0"/>
              <a:t> oltre il quale il file condiviso non </a:t>
            </a:r>
            <a:r>
              <a:rPr lang="it-IT" dirty="0" err="1" smtClean="0"/>
              <a:t>sara’</a:t>
            </a:r>
            <a:r>
              <a:rPr lang="it-IT" dirty="0" smtClean="0"/>
              <a:t> </a:t>
            </a:r>
            <a:r>
              <a:rPr lang="it-IT" dirty="0" err="1" smtClean="0"/>
              <a:t>piu’</a:t>
            </a:r>
            <a:r>
              <a:rPr lang="it-IT" dirty="0" smtClean="0"/>
              <a:t> accessibile al destinatario. Anche questa </a:t>
            </a:r>
            <a:r>
              <a:rPr lang="it-IT" dirty="0" err="1" smtClean="0"/>
              <a:t>funzionalita’</a:t>
            </a:r>
            <a:r>
              <a:rPr lang="it-IT" dirty="0" smtClean="0"/>
              <a:t> </a:t>
            </a:r>
            <a:r>
              <a:rPr lang="it-IT" dirty="0" err="1" smtClean="0"/>
              <a:t>e’</a:t>
            </a:r>
            <a:r>
              <a:rPr lang="it-IT" dirty="0" smtClean="0"/>
              <a:t> disponibile sia per file condivisi in forma «privata» che «pubblica».</a:t>
            </a:r>
          </a:p>
        </p:txBody>
      </p:sp>
      <p:sp>
        <p:nvSpPr>
          <p:cNvPr id="6656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9CBB91B6-07A0-4019-B076-544681468735}" type="slidenum">
              <a:rPr lang="it-IT"/>
              <a:pPr algn="r" eaLnBrk="1" hangingPunct="1"/>
              <a:t>20</a:t>
            </a:fld>
            <a:endParaRPr lang="it-IT"/>
          </a:p>
        </p:txBody>
      </p:sp>
    </p:spTree>
    <p:extLst>
      <p:ext uri="{BB962C8B-B14F-4D97-AF65-F5344CB8AC3E}">
        <p14:creationId xmlns:p14="http://schemas.microsoft.com/office/powerpoint/2010/main" val="240598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Simuleremo innanzitutto l’accesso alla piattaforma da parte di amministratore, che avviene semplicemente digitando le proprie credenziali all’interno del portale di accesso alla piattaforma, dedicato per ogni azienda ed eventualmente integrabile con la propria infrastruttura DNS per poter essere raggiungibile attraverso un indirizzo nel formato «nome.azienda.com».</a:t>
            </a:r>
          </a:p>
        </p:txBody>
      </p:sp>
      <p:sp>
        <p:nvSpPr>
          <p:cNvPr id="4915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07F9710F-5CCD-4B58-936D-2B4D41292CE4}" type="slidenum">
              <a:rPr lang="it-IT"/>
              <a:pPr algn="r" eaLnBrk="1" hangingPunct="1"/>
              <a:t>3</a:t>
            </a:fld>
            <a:endParaRPr lang="it-IT"/>
          </a:p>
        </p:txBody>
      </p:sp>
    </p:spTree>
    <p:extLst>
      <p:ext uri="{BB962C8B-B14F-4D97-AF65-F5344CB8AC3E}">
        <p14:creationId xmlns:p14="http://schemas.microsoft.com/office/powerpoint/2010/main" val="3126107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Infine, </a:t>
            </a:r>
            <a:r>
              <a:rPr lang="it-IT" dirty="0" err="1" smtClean="0"/>
              <a:t>e’</a:t>
            </a:r>
            <a:r>
              <a:rPr lang="it-IT" dirty="0" smtClean="0"/>
              <a:t> possibile definire un numero massimo di volte in cui il file condiviso possa essere acceduto dal destinatario. Al superamento di tale soglia, il file </a:t>
            </a:r>
            <a:r>
              <a:rPr lang="it-IT" dirty="0" err="1" smtClean="0"/>
              <a:t>cessera’</a:t>
            </a:r>
            <a:r>
              <a:rPr lang="it-IT" dirty="0" smtClean="0"/>
              <a:t> automaticamente di essere accessibile all’utente destinatario. Tutti gli accessi svolti a tale file dal destinatario saranno registrati da CloudFuze all’interno del tracciato log dell’utente proprietario del file. </a:t>
            </a:r>
          </a:p>
        </p:txBody>
      </p:sp>
      <p:sp>
        <p:nvSpPr>
          <p:cNvPr id="6758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D7F8488-8099-4634-BFD0-32418B15969C}" type="slidenum">
              <a:rPr lang="it-IT"/>
              <a:pPr algn="r" eaLnBrk="1" hangingPunct="1"/>
              <a:t>21</a:t>
            </a:fld>
            <a:endParaRPr lang="it-IT"/>
          </a:p>
        </p:txBody>
      </p:sp>
    </p:spTree>
    <p:extLst>
      <p:ext uri="{BB962C8B-B14F-4D97-AF65-F5344CB8AC3E}">
        <p14:creationId xmlns:p14="http://schemas.microsoft.com/office/powerpoint/2010/main" val="96229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Tornando ai nostri file, un’altra operazione possibile riguarda l’inserimento di uno o </a:t>
            </a:r>
            <a:r>
              <a:rPr lang="it-IT" dirty="0" err="1" smtClean="0"/>
              <a:t>piu’</a:t>
            </a:r>
            <a:r>
              <a:rPr lang="it-IT" dirty="0" smtClean="0"/>
              <a:t> file all’interno di un «</a:t>
            </a:r>
            <a:r>
              <a:rPr lang="it-IT" dirty="0" err="1" smtClean="0"/>
              <a:t>workspace</a:t>
            </a:r>
            <a:r>
              <a:rPr lang="it-IT" dirty="0" smtClean="0"/>
              <a:t>» condiviso tra </a:t>
            </a:r>
            <a:r>
              <a:rPr lang="it-IT" dirty="0" err="1" smtClean="0"/>
              <a:t>piu’</a:t>
            </a:r>
            <a:r>
              <a:rPr lang="it-IT" dirty="0" smtClean="0"/>
              <a:t> utenti interni o esterni all’organizzazione. </a:t>
            </a:r>
          </a:p>
        </p:txBody>
      </p:sp>
      <p:sp>
        <p:nvSpPr>
          <p:cNvPr id="6861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CFD1C7A-B666-4924-9EE1-887DA0132572}" type="slidenum">
              <a:rPr lang="it-IT"/>
              <a:pPr algn="r" eaLnBrk="1" hangingPunct="1"/>
              <a:t>22</a:t>
            </a:fld>
            <a:endParaRPr lang="it-IT"/>
          </a:p>
        </p:txBody>
      </p:sp>
    </p:spTree>
    <p:extLst>
      <p:ext uri="{BB962C8B-B14F-4D97-AF65-F5344CB8AC3E}">
        <p14:creationId xmlns:p14="http://schemas.microsoft.com/office/powerpoint/2010/main" val="3109101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In questo caso simuliamo l’inserimento del file all’interno di un «</a:t>
            </a:r>
            <a:r>
              <a:rPr lang="it-IT" dirty="0" err="1" smtClean="0"/>
              <a:t>workspace</a:t>
            </a:r>
            <a:r>
              <a:rPr lang="it-IT" dirty="0" smtClean="0"/>
              <a:t>». Diversamente dalla </a:t>
            </a:r>
            <a:r>
              <a:rPr lang="it-IT" dirty="0" err="1" smtClean="0"/>
              <a:t>funzionalita’</a:t>
            </a:r>
            <a:r>
              <a:rPr lang="it-IT" dirty="0" smtClean="0"/>
              <a:t> di condivisione dei file, che rendono un file potenzialmente accessibile in modo sicuro anche per utenti che non posseggono credenziali valide per l’accesso a CloudFuze, la </a:t>
            </a:r>
            <a:r>
              <a:rPr lang="it-IT" dirty="0" err="1" smtClean="0"/>
              <a:t>funzionalita’</a:t>
            </a:r>
            <a:r>
              <a:rPr lang="it-IT" dirty="0" smtClean="0"/>
              <a:t> di «</a:t>
            </a:r>
            <a:r>
              <a:rPr lang="it-IT" dirty="0" err="1" smtClean="0"/>
              <a:t>workspace</a:t>
            </a:r>
            <a:r>
              <a:rPr lang="it-IT" dirty="0" smtClean="0"/>
              <a:t>» </a:t>
            </a:r>
            <a:r>
              <a:rPr lang="it-IT" dirty="0" err="1" smtClean="0"/>
              <a:t>e’</a:t>
            </a:r>
            <a:r>
              <a:rPr lang="it-IT" dirty="0" smtClean="0"/>
              <a:t> accessibile ai soli utenti – interni o esterni all’azienda – in possesso di credenziali valide per l’accesso a CloudFuze. </a:t>
            </a:r>
          </a:p>
        </p:txBody>
      </p:sp>
      <p:sp>
        <p:nvSpPr>
          <p:cNvPr id="6963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24077B5-6B7C-4C47-9FA7-015CB561AADC}" type="slidenum">
              <a:rPr lang="it-IT"/>
              <a:pPr algn="r" eaLnBrk="1" hangingPunct="1"/>
              <a:t>23</a:t>
            </a:fld>
            <a:endParaRPr lang="it-IT"/>
          </a:p>
        </p:txBody>
      </p:sp>
    </p:spTree>
    <p:extLst>
      <p:ext uri="{BB962C8B-B14F-4D97-AF65-F5344CB8AC3E}">
        <p14:creationId xmlns:p14="http://schemas.microsoft.com/office/powerpoint/2010/main" val="379111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Una volta inserito il file all’interno del «</a:t>
            </a:r>
            <a:r>
              <a:rPr lang="it-IT" dirty="0" err="1" smtClean="0"/>
              <a:t>workspace</a:t>
            </a:r>
            <a:r>
              <a:rPr lang="it-IT" dirty="0" smtClean="0"/>
              <a:t>» possiamo verificarne le caratteristiche: chi ne sia il </a:t>
            </a:r>
            <a:r>
              <a:rPr lang="it-IT" dirty="0" err="1" smtClean="0"/>
              <a:t>prioprietario</a:t>
            </a:r>
            <a:r>
              <a:rPr lang="it-IT" dirty="0" smtClean="0"/>
              <a:t>, quali utenti vi abbiano accesso e con quali livelli di permessi. </a:t>
            </a:r>
          </a:p>
          <a:p>
            <a:pPr eaLnBrk="1" hangingPunct="1">
              <a:spcBef>
                <a:spcPct val="0"/>
              </a:spcBef>
            </a:pPr>
            <a:endParaRPr lang="it-IT" dirty="0" smtClean="0"/>
          </a:p>
        </p:txBody>
      </p:sp>
      <p:sp>
        <p:nvSpPr>
          <p:cNvPr id="7066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4D6A7C8-6C0A-4941-9067-A1F5CEB90347}" type="slidenum">
              <a:rPr lang="it-IT"/>
              <a:pPr algn="r" eaLnBrk="1" hangingPunct="1"/>
              <a:t>24</a:t>
            </a:fld>
            <a:endParaRPr lang="it-IT"/>
          </a:p>
        </p:txBody>
      </p:sp>
    </p:spTree>
    <p:extLst>
      <p:ext uri="{BB962C8B-B14F-4D97-AF65-F5344CB8AC3E}">
        <p14:creationId xmlns:p14="http://schemas.microsoft.com/office/powerpoint/2010/main" val="553869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Opzionalmente, anche in questo caso, </a:t>
            </a:r>
            <a:r>
              <a:rPr lang="it-IT" dirty="0" err="1" smtClean="0"/>
              <a:t>e’</a:t>
            </a:r>
            <a:r>
              <a:rPr lang="it-IT" dirty="0" smtClean="0"/>
              <a:t> possibile applicare un ulteriore livello di protezione con password per i contenuti che fanno parte di uno specifico «</a:t>
            </a:r>
            <a:r>
              <a:rPr lang="it-IT" dirty="0" err="1" smtClean="0"/>
              <a:t>workspace</a:t>
            </a:r>
            <a:r>
              <a:rPr lang="it-IT" dirty="0" smtClean="0"/>
              <a:t>». </a:t>
            </a:r>
          </a:p>
          <a:p>
            <a:pPr eaLnBrk="1" hangingPunct="1">
              <a:spcBef>
                <a:spcPct val="0"/>
              </a:spcBef>
            </a:pPr>
            <a:endParaRPr lang="it-IT" dirty="0" smtClean="0"/>
          </a:p>
        </p:txBody>
      </p:sp>
      <p:sp>
        <p:nvSpPr>
          <p:cNvPr id="7168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74DF5F3-1C2B-488A-B4FD-EDF0C9F86841}" type="slidenum">
              <a:rPr lang="it-IT"/>
              <a:pPr algn="r" eaLnBrk="1" hangingPunct="1"/>
              <a:t>25</a:t>
            </a:fld>
            <a:endParaRPr lang="it-IT"/>
          </a:p>
        </p:txBody>
      </p:sp>
    </p:spTree>
    <p:extLst>
      <p:ext uri="{BB962C8B-B14F-4D97-AF65-F5344CB8AC3E}">
        <p14:creationId xmlns:p14="http://schemas.microsoft.com/office/powerpoint/2010/main" val="2868325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Gli utenti che avranno accesso al «</a:t>
            </a:r>
            <a:r>
              <a:rPr lang="it-IT" dirty="0" err="1" smtClean="0"/>
              <a:t>workspace</a:t>
            </a:r>
            <a:r>
              <a:rPr lang="it-IT" dirty="0" smtClean="0"/>
              <a:t>», in funzione dei privilegi autorizzativi a loro assegnati dal proprietario del «</a:t>
            </a:r>
            <a:r>
              <a:rPr lang="it-IT" dirty="0" err="1" smtClean="0"/>
              <a:t>workspace</a:t>
            </a:r>
            <a:r>
              <a:rPr lang="it-IT" dirty="0" smtClean="0"/>
              <a:t>», avranno la </a:t>
            </a:r>
            <a:r>
              <a:rPr lang="it-IT" dirty="0" err="1" smtClean="0"/>
              <a:t>possibilita’</a:t>
            </a:r>
            <a:r>
              <a:rPr lang="it-IT" dirty="0" smtClean="0"/>
              <a:t> di visualizzare o modificare i file o di apportare dei commenti al file che possano supportare il lavoro di gruppo, con particolare riferimento a lavori svolti «a </a:t>
            </a:r>
            <a:r>
              <a:rPr lang="it-IT" dirty="0" err="1" smtClean="0"/>
              <a:t>piu’</a:t>
            </a:r>
            <a:r>
              <a:rPr lang="it-IT" dirty="0" smtClean="0"/>
              <a:t> mani» o per </a:t>
            </a:r>
            <a:r>
              <a:rPr lang="it-IT" dirty="0" err="1" smtClean="0"/>
              <a:t>attivita’</a:t>
            </a:r>
            <a:r>
              <a:rPr lang="it-IT" dirty="0" smtClean="0"/>
              <a:t> di revisione e verifica. </a:t>
            </a:r>
          </a:p>
        </p:txBody>
      </p:sp>
      <p:sp>
        <p:nvSpPr>
          <p:cNvPr id="7270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69F09B4F-48DD-4DF0-A8EC-DC34DD25F9D8}" type="slidenum">
              <a:rPr lang="it-IT"/>
              <a:pPr algn="r" eaLnBrk="1" hangingPunct="1"/>
              <a:t>26</a:t>
            </a:fld>
            <a:endParaRPr lang="it-IT"/>
          </a:p>
        </p:txBody>
      </p:sp>
    </p:spTree>
    <p:extLst>
      <p:ext uri="{BB962C8B-B14F-4D97-AF65-F5344CB8AC3E}">
        <p14:creationId xmlns:p14="http://schemas.microsoft.com/office/powerpoint/2010/main" val="168560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Nella sezione «Cloud» l’utente invece ha la </a:t>
            </a:r>
            <a:r>
              <a:rPr lang="it-IT" dirty="0" err="1" smtClean="0"/>
              <a:t>possibilita’</a:t>
            </a:r>
            <a:r>
              <a:rPr lang="it-IT" dirty="0" smtClean="0"/>
              <a:t> di integrare i servizi di archiviazione interni ed esterni all’azienda con il proprio account CloudFuze. Come vedete l’elenco di servizi di archiviazione disponibili </a:t>
            </a:r>
            <a:r>
              <a:rPr lang="it-IT" dirty="0" err="1" smtClean="0"/>
              <a:t>e’</a:t>
            </a:r>
            <a:r>
              <a:rPr lang="it-IT" dirty="0" smtClean="0"/>
              <a:t> molto </a:t>
            </a:r>
            <a:r>
              <a:rPr lang="it-IT" dirty="0" err="1" smtClean="0"/>
              <a:t>piu’</a:t>
            </a:r>
            <a:r>
              <a:rPr lang="it-IT" dirty="0" smtClean="0"/>
              <a:t> limitato rispetto all’interno set di servizi supportati da Cloudfuze, in quanto, se ben ricordate, all’interno della sezione «</a:t>
            </a:r>
            <a:r>
              <a:rPr lang="it-IT" dirty="0" err="1" smtClean="0"/>
              <a:t>Admin</a:t>
            </a:r>
            <a:r>
              <a:rPr lang="it-IT" dirty="0" smtClean="0"/>
              <a:t>» avevamo regolamentato la tipologia di servizi di archiviazione messi a disposizione degli utenti, che erano stati limitati, per puro esercizio di test, ai servizi sopra indicati. Semplicemente cliccando su una delle icone compaiono le interfacce di integrazione dei singoli servizi di archiviazione. Ne vediamo alcuni. </a:t>
            </a:r>
          </a:p>
        </p:txBody>
      </p:sp>
      <p:sp>
        <p:nvSpPr>
          <p:cNvPr id="7373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0A04A4DD-A1F6-4C54-AB92-B7702341E9A1}" type="slidenum">
              <a:rPr lang="it-IT"/>
              <a:pPr algn="r" eaLnBrk="1" hangingPunct="1"/>
              <a:t>27</a:t>
            </a:fld>
            <a:endParaRPr lang="it-IT"/>
          </a:p>
        </p:txBody>
      </p:sp>
    </p:spTree>
    <p:extLst>
      <p:ext uri="{BB962C8B-B14F-4D97-AF65-F5344CB8AC3E}">
        <p14:creationId xmlns:p14="http://schemas.microsoft.com/office/powerpoint/2010/main" val="3003170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xfrm>
            <a:off x="693738" y="949325"/>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L’integrazione con Dropbox o altri servizi di archiviazione in Cloud, come Dropbox, Google Drive o </a:t>
            </a:r>
            <a:r>
              <a:rPr lang="it-IT" dirty="0" err="1" smtClean="0"/>
              <a:t>OneDrive</a:t>
            </a:r>
            <a:r>
              <a:rPr lang="it-IT" dirty="0" smtClean="0"/>
              <a:t> solo per citare i </a:t>
            </a:r>
            <a:r>
              <a:rPr lang="it-IT" dirty="0" err="1" smtClean="0"/>
              <a:t>piu’</a:t>
            </a:r>
            <a:r>
              <a:rPr lang="it-IT" dirty="0" smtClean="0"/>
              <a:t> noti, </a:t>
            </a:r>
            <a:r>
              <a:rPr lang="it-IT" dirty="0" err="1" smtClean="0"/>
              <a:t>e’</a:t>
            </a:r>
            <a:r>
              <a:rPr lang="it-IT" dirty="0" smtClean="0"/>
              <a:t> </a:t>
            </a:r>
            <a:r>
              <a:rPr lang="it-IT" dirty="0" err="1" smtClean="0"/>
              <a:t>estreamente</a:t>
            </a:r>
            <a:r>
              <a:rPr lang="it-IT" dirty="0" smtClean="0"/>
              <a:t> semplice e richiede soltanto l’inserimento delle proprie credenziali grazie ad appositi «</a:t>
            </a:r>
            <a:r>
              <a:rPr lang="it-IT" dirty="0" err="1" smtClean="0"/>
              <a:t>connector</a:t>
            </a:r>
            <a:r>
              <a:rPr lang="it-IT" dirty="0" smtClean="0"/>
              <a:t>» sviluppati da CloudFuze.</a:t>
            </a:r>
          </a:p>
        </p:txBody>
      </p:sp>
      <p:sp>
        <p:nvSpPr>
          <p:cNvPr id="74756" name="Segnaposto numero diapositiva 3"/>
          <p:cNvSpPr>
            <a:spLocks noGrp="1"/>
          </p:cNvSpPr>
          <p:nvPr>
            <p:ph type="sldNum" sz="quarter" idx="5"/>
          </p:nvPr>
        </p:nvSpPr>
        <p:spPr bwMode="auto">
          <a:xfrm>
            <a:off x="0" y="8675688"/>
            <a:ext cx="6856413"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A5EFB2B5-B53B-480B-8160-FB82D71B39C6}" type="slidenum">
              <a:rPr lang="it-IT"/>
              <a:pPr algn="r" eaLnBrk="1" hangingPunct="1"/>
              <a:t>28</a:t>
            </a:fld>
            <a:endParaRPr lang="it-IT"/>
          </a:p>
        </p:txBody>
      </p:sp>
    </p:spTree>
    <p:extLst>
      <p:ext uri="{BB962C8B-B14F-4D97-AF65-F5344CB8AC3E}">
        <p14:creationId xmlns:p14="http://schemas.microsoft.com/office/powerpoint/2010/main" val="40800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xfrm>
            <a:off x="693738" y="949325"/>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L’integrazione di un servizio FTP richiede di fornire in modo semplice nei vari campi i parametri standard del servizio FTP da associare al proprio account CloudFuze. </a:t>
            </a:r>
          </a:p>
        </p:txBody>
      </p:sp>
      <p:sp>
        <p:nvSpPr>
          <p:cNvPr id="75780" name="Segnaposto numero diapositiva 3"/>
          <p:cNvSpPr>
            <a:spLocks noGrp="1"/>
          </p:cNvSpPr>
          <p:nvPr>
            <p:ph type="sldNum" sz="quarter" idx="5"/>
          </p:nvPr>
        </p:nvSpPr>
        <p:spPr bwMode="auto">
          <a:xfrm>
            <a:off x="0" y="8675688"/>
            <a:ext cx="6856413"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02FF476-299A-4EDA-ABFE-9DBBF42A9EE8}" type="slidenum">
              <a:rPr lang="it-IT"/>
              <a:pPr algn="r" eaLnBrk="1" hangingPunct="1"/>
              <a:t>29</a:t>
            </a:fld>
            <a:endParaRPr lang="it-IT"/>
          </a:p>
        </p:txBody>
      </p:sp>
    </p:spTree>
    <p:extLst>
      <p:ext uri="{BB962C8B-B14F-4D97-AF65-F5344CB8AC3E}">
        <p14:creationId xmlns:p14="http://schemas.microsoft.com/office/powerpoint/2010/main" val="1993573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xfrm>
            <a:off x="693738" y="949325"/>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Anche nel caso di Microsoft </a:t>
            </a:r>
            <a:r>
              <a:rPr lang="it-IT" dirty="0" err="1" smtClean="0"/>
              <a:t>Sharepoint</a:t>
            </a:r>
            <a:r>
              <a:rPr lang="it-IT" dirty="0" smtClean="0"/>
              <a:t>, grazie al connettore integrato presente in CloudFuze, </a:t>
            </a:r>
            <a:r>
              <a:rPr lang="it-IT" dirty="0" err="1" smtClean="0"/>
              <a:t>e’</a:t>
            </a:r>
            <a:r>
              <a:rPr lang="it-IT" dirty="0" smtClean="0"/>
              <a:t> semplicemente necessario fornire l’indirizzo del proprio server </a:t>
            </a:r>
            <a:r>
              <a:rPr lang="it-IT" dirty="0" err="1" smtClean="0"/>
              <a:t>Sharepoint</a:t>
            </a:r>
            <a:r>
              <a:rPr lang="it-IT" dirty="0" smtClean="0"/>
              <a:t>, il proprio dominio aziendale e le proprie credenziali. </a:t>
            </a:r>
          </a:p>
        </p:txBody>
      </p:sp>
      <p:sp>
        <p:nvSpPr>
          <p:cNvPr id="76804" name="Segnaposto numero diapositiva 3"/>
          <p:cNvSpPr>
            <a:spLocks noGrp="1"/>
          </p:cNvSpPr>
          <p:nvPr>
            <p:ph type="sldNum" sz="quarter" idx="5"/>
          </p:nvPr>
        </p:nvSpPr>
        <p:spPr bwMode="auto">
          <a:xfrm>
            <a:off x="0" y="8675688"/>
            <a:ext cx="6856413"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58A04F2-78E6-4B0A-A084-D2634CD5672A}" type="slidenum">
              <a:rPr lang="it-IT"/>
              <a:pPr algn="r" eaLnBrk="1" hangingPunct="1"/>
              <a:t>30</a:t>
            </a:fld>
            <a:endParaRPr lang="it-IT"/>
          </a:p>
        </p:txBody>
      </p:sp>
    </p:spTree>
    <p:extLst>
      <p:ext uri="{BB962C8B-B14F-4D97-AF65-F5344CB8AC3E}">
        <p14:creationId xmlns:p14="http://schemas.microsoft.com/office/powerpoint/2010/main" val="232452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Una volta inserite le proprie credenziali si accede alla pagina iniziale che fornisce in modo rapido le informazioni principali sul proprio account: spazio occupato e spazio disponibile, una sintesi dei servizi di archiviazione associati al proprio account, un tracciato delle ultime </a:t>
            </a:r>
            <a:r>
              <a:rPr lang="it-IT" dirty="0" err="1" smtClean="0"/>
              <a:t>attivita’</a:t>
            </a:r>
            <a:r>
              <a:rPr lang="it-IT" dirty="0" smtClean="0"/>
              <a:t> svolte.</a:t>
            </a:r>
          </a:p>
        </p:txBody>
      </p:sp>
      <p:sp>
        <p:nvSpPr>
          <p:cNvPr id="5018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8D44CCA-910E-451D-9202-A4021368D9A5}" type="slidenum">
              <a:rPr lang="it-IT"/>
              <a:pPr algn="r" eaLnBrk="1" hangingPunct="1"/>
              <a:t>4</a:t>
            </a:fld>
            <a:endParaRPr lang="it-IT"/>
          </a:p>
        </p:txBody>
      </p:sp>
    </p:spTree>
    <p:extLst>
      <p:ext uri="{BB962C8B-B14F-4D97-AF65-F5344CB8AC3E}">
        <p14:creationId xmlns:p14="http://schemas.microsoft.com/office/powerpoint/2010/main" val="149365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xfrm>
            <a:off x="693738" y="949325"/>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Medesima considerazione vale per l’integrazione di un’utenza Alfresco…</a:t>
            </a:r>
          </a:p>
        </p:txBody>
      </p:sp>
      <p:sp>
        <p:nvSpPr>
          <p:cNvPr id="77828" name="Segnaposto numero diapositiva 3"/>
          <p:cNvSpPr>
            <a:spLocks noGrp="1"/>
          </p:cNvSpPr>
          <p:nvPr>
            <p:ph type="sldNum" sz="quarter" idx="5"/>
          </p:nvPr>
        </p:nvSpPr>
        <p:spPr bwMode="auto">
          <a:xfrm>
            <a:off x="0" y="8675688"/>
            <a:ext cx="6856413"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0DF248A7-0E81-4A77-846B-39F1C8D4F3C2}" type="slidenum">
              <a:rPr lang="it-IT"/>
              <a:pPr algn="r" eaLnBrk="1" hangingPunct="1"/>
              <a:t>31</a:t>
            </a:fld>
            <a:endParaRPr lang="it-IT"/>
          </a:p>
        </p:txBody>
      </p:sp>
    </p:spTree>
    <p:extLst>
      <p:ext uri="{BB962C8B-B14F-4D97-AF65-F5344CB8AC3E}">
        <p14:creationId xmlns:p14="http://schemas.microsoft.com/office/powerpoint/2010/main" val="3223607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xfrm>
            <a:off x="693738" y="949325"/>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….cosi’ come di un server Web con supporto </a:t>
            </a:r>
            <a:r>
              <a:rPr lang="it-IT" dirty="0" err="1" smtClean="0"/>
              <a:t>Webdav</a:t>
            </a:r>
            <a:r>
              <a:rPr lang="it-IT" dirty="0" smtClean="0"/>
              <a:t>.</a:t>
            </a:r>
          </a:p>
        </p:txBody>
      </p:sp>
      <p:sp>
        <p:nvSpPr>
          <p:cNvPr id="78852" name="Segnaposto numero diapositiva 3"/>
          <p:cNvSpPr>
            <a:spLocks noGrp="1"/>
          </p:cNvSpPr>
          <p:nvPr>
            <p:ph type="sldNum" sz="quarter" idx="5"/>
          </p:nvPr>
        </p:nvSpPr>
        <p:spPr bwMode="auto">
          <a:xfrm>
            <a:off x="0" y="8675688"/>
            <a:ext cx="6856413"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758285F-0B8D-44F6-BFA8-8F3FAB4EF068}" type="slidenum">
              <a:rPr lang="it-IT"/>
              <a:pPr algn="r" eaLnBrk="1" hangingPunct="1"/>
              <a:t>32</a:t>
            </a:fld>
            <a:endParaRPr lang="it-IT"/>
          </a:p>
        </p:txBody>
      </p:sp>
    </p:spTree>
    <p:extLst>
      <p:ext uri="{BB962C8B-B14F-4D97-AF65-F5344CB8AC3E}">
        <p14:creationId xmlns:p14="http://schemas.microsoft.com/office/powerpoint/2010/main" val="3108201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Infine, nella sezione «</a:t>
            </a:r>
            <a:r>
              <a:rPr lang="it-IT" dirty="0" err="1" smtClean="0"/>
              <a:t>Move</a:t>
            </a:r>
            <a:r>
              <a:rPr lang="it-IT" dirty="0" smtClean="0"/>
              <a:t>», l’utente ha la </a:t>
            </a:r>
            <a:r>
              <a:rPr lang="it-IT" dirty="0" err="1" smtClean="0"/>
              <a:t>possibilita’</a:t>
            </a:r>
            <a:r>
              <a:rPr lang="it-IT" dirty="0" smtClean="0"/>
              <a:t> di spostare i file in modo automatizzato attraverso i vari servizi di archiviazione associati al proprio account CloudFuze. Semplicemente selezionando i servizi di archiviazione di partenza e di destinazione…</a:t>
            </a:r>
          </a:p>
        </p:txBody>
      </p:sp>
      <p:sp>
        <p:nvSpPr>
          <p:cNvPr id="7987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EBADA97-9972-4E78-9AB9-12173D988DEE}" type="slidenum">
              <a:rPr lang="it-IT"/>
              <a:pPr algn="r" eaLnBrk="1" hangingPunct="1"/>
              <a:t>33</a:t>
            </a:fld>
            <a:endParaRPr lang="it-IT"/>
          </a:p>
        </p:txBody>
      </p:sp>
    </p:spTree>
    <p:extLst>
      <p:ext uri="{BB962C8B-B14F-4D97-AF65-F5344CB8AC3E}">
        <p14:creationId xmlns:p14="http://schemas.microsoft.com/office/powerpoint/2010/main" val="744036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…si accede ad una pagina dove </a:t>
            </a:r>
            <a:r>
              <a:rPr lang="it-IT" dirty="0" err="1" smtClean="0"/>
              <a:t>e’</a:t>
            </a:r>
            <a:r>
              <a:rPr lang="it-IT" dirty="0" smtClean="0"/>
              <a:t> possibile selezionare i file e le cartelle da spostare </a:t>
            </a:r>
            <a:r>
              <a:rPr lang="it-IT" dirty="0" err="1" smtClean="0"/>
              <a:t>cosi’</a:t>
            </a:r>
            <a:r>
              <a:rPr lang="it-IT" dirty="0" smtClean="0"/>
              <a:t> come la cartella di destinazione dei file. </a:t>
            </a:r>
          </a:p>
        </p:txBody>
      </p:sp>
      <p:sp>
        <p:nvSpPr>
          <p:cNvPr id="8090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9FB78A9C-74F7-4AE4-A001-31D4A873EE0B}" type="slidenum">
              <a:rPr lang="it-IT"/>
              <a:pPr algn="r" eaLnBrk="1" hangingPunct="1"/>
              <a:t>34</a:t>
            </a:fld>
            <a:endParaRPr lang="it-IT"/>
          </a:p>
        </p:txBody>
      </p:sp>
    </p:spTree>
    <p:extLst>
      <p:ext uri="{BB962C8B-B14F-4D97-AF65-F5344CB8AC3E}">
        <p14:creationId xmlns:p14="http://schemas.microsoft.com/office/powerpoint/2010/main" val="3779631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E’ possibile </a:t>
            </a:r>
            <a:r>
              <a:rPr lang="it-IT" dirty="0" err="1" smtClean="0"/>
              <a:t>altresi’</a:t>
            </a:r>
            <a:r>
              <a:rPr lang="it-IT" dirty="0" smtClean="0"/>
              <a:t> procedere alla cancellazione automatica dei file una volta completato il trasferimento…</a:t>
            </a:r>
          </a:p>
        </p:txBody>
      </p:sp>
      <p:sp>
        <p:nvSpPr>
          <p:cNvPr id="8192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17D17DB-6302-43B9-AC8B-7D5B1DA405F6}" type="slidenum">
              <a:rPr lang="it-IT"/>
              <a:pPr algn="r" eaLnBrk="1" hangingPunct="1"/>
              <a:t>35</a:t>
            </a:fld>
            <a:endParaRPr lang="it-IT"/>
          </a:p>
        </p:txBody>
      </p:sp>
    </p:spTree>
    <p:extLst>
      <p:ext uri="{BB962C8B-B14F-4D97-AF65-F5344CB8AC3E}">
        <p14:creationId xmlns:p14="http://schemas.microsoft.com/office/powerpoint/2010/main" val="1771121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t>
            </a:r>
            <a:r>
              <a:rPr lang="it-IT" dirty="0" err="1" smtClean="0"/>
              <a:t>cosi’</a:t>
            </a:r>
            <a:r>
              <a:rPr lang="it-IT" dirty="0" smtClean="0"/>
              <a:t> come notificare al proprietario dell’account e ad altri utenti una volta completato il processo di trasferimento dei file.</a:t>
            </a:r>
          </a:p>
          <a:p>
            <a:pPr eaLnBrk="1" hangingPunct="1">
              <a:spcBef>
                <a:spcPct val="0"/>
              </a:spcBef>
            </a:pPr>
            <a:endParaRPr lang="it-IT" dirty="0" smtClean="0"/>
          </a:p>
        </p:txBody>
      </p:sp>
      <p:sp>
        <p:nvSpPr>
          <p:cNvPr id="8294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23B3F08-1572-4984-BD16-118B51F69EB9}" type="slidenum">
              <a:rPr lang="it-IT"/>
              <a:pPr algn="r" eaLnBrk="1" hangingPunct="1"/>
              <a:t>36</a:t>
            </a:fld>
            <a:endParaRPr lang="it-IT"/>
          </a:p>
        </p:txBody>
      </p:sp>
    </p:spTree>
    <p:extLst>
      <p:ext uri="{BB962C8B-B14F-4D97-AF65-F5344CB8AC3E}">
        <p14:creationId xmlns:p14="http://schemas.microsoft.com/office/powerpoint/2010/main" val="4087805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CloudFuze mantiene un registro dei processi di trasferimento dei file e del loro esito.</a:t>
            </a:r>
          </a:p>
        </p:txBody>
      </p:sp>
      <p:sp>
        <p:nvSpPr>
          <p:cNvPr id="8397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002B009-8846-4164-A109-8B0C9DFB6DE1}" type="slidenum">
              <a:rPr lang="it-IT"/>
              <a:pPr algn="r" eaLnBrk="1" hangingPunct="1"/>
              <a:t>37</a:t>
            </a:fld>
            <a:endParaRPr lang="it-IT"/>
          </a:p>
        </p:txBody>
      </p:sp>
    </p:spTree>
    <p:extLst>
      <p:ext uri="{BB962C8B-B14F-4D97-AF65-F5344CB8AC3E}">
        <p14:creationId xmlns:p14="http://schemas.microsoft.com/office/powerpoint/2010/main" val="3630375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Un sottoinsieme delle </a:t>
            </a:r>
            <a:r>
              <a:rPr lang="it-IT" dirty="0" err="1" smtClean="0"/>
              <a:t>funzionalita’</a:t>
            </a:r>
            <a:r>
              <a:rPr lang="it-IT" dirty="0" smtClean="0"/>
              <a:t> accessibili tramite l’interfaccia web di CloudFuze </a:t>
            </a:r>
            <a:r>
              <a:rPr lang="it-IT" dirty="0" err="1" smtClean="0"/>
              <a:t>e’</a:t>
            </a:r>
            <a:r>
              <a:rPr lang="it-IT" dirty="0" smtClean="0"/>
              <a:t> disponibile all’interno delle «app» mobile oggi disponibili per Apple </a:t>
            </a:r>
            <a:r>
              <a:rPr lang="it-IT" dirty="0" err="1" smtClean="0"/>
              <a:t>iOS</a:t>
            </a:r>
            <a:r>
              <a:rPr lang="it-IT" dirty="0" smtClean="0"/>
              <a:t> – compatibile sia con iPhone che </a:t>
            </a:r>
            <a:r>
              <a:rPr lang="it-IT" dirty="0" err="1" smtClean="0"/>
              <a:t>iPad</a:t>
            </a:r>
            <a:r>
              <a:rPr lang="it-IT" dirty="0" smtClean="0"/>
              <a:t> – che per Google Android.</a:t>
            </a:r>
          </a:p>
        </p:txBody>
      </p:sp>
      <p:sp>
        <p:nvSpPr>
          <p:cNvPr id="849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5A00C33-07A4-4E66-A7D4-78637E01EB32}" type="slidenum">
              <a:rPr lang="it-IT"/>
              <a:pPr algn="r" eaLnBrk="1" hangingPunct="1"/>
              <a:t>38</a:t>
            </a:fld>
            <a:endParaRPr lang="it-IT"/>
          </a:p>
        </p:txBody>
      </p:sp>
    </p:spTree>
    <p:extLst>
      <p:ext uri="{BB962C8B-B14F-4D97-AF65-F5344CB8AC3E}">
        <p14:creationId xmlns:p14="http://schemas.microsoft.com/office/powerpoint/2010/main" val="2748094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Tramite le «app» </a:t>
            </a:r>
            <a:r>
              <a:rPr lang="it-IT" dirty="0" err="1" smtClean="0"/>
              <a:t>e’</a:t>
            </a:r>
            <a:r>
              <a:rPr lang="it-IT" dirty="0" smtClean="0"/>
              <a:t> possibile operare sui file….</a:t>
            </a:r>
          </a:p>
        </p:txBody>
      </p:sp>
      <p:sp>
        <p:nvSpPr>
          <p:cNvPr id="8602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B05E381-255F-47F9-A873-BE1A70E2E9F1}" type="slidenum">
              <a:rPr lang="it-IT"/>
              <a:pPr algn="r" eaLnBrk="1" hangingPunct="1"/>
              <a:t>39</a:t>
            </a:fld>
            <a:endParaRPr lang="it-IT"/>
          </a:p>
        </p:txBody>
      </p:sp>
    </p:spTree>
    <p:extLst>
      <p:ext uri="{BB962C8B-B14F-4D97-AF65-F5344CB8AC3E}">
        <p14:creationId xmlns:p14="http://schemas.microsoft.com/office/powerpoint/2010/main" val="2932544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…visualizzarli e condividerli… </a:t>
            </a:r>
          </a:p>
          <a:p>
            <a:pPr eaLnBrk="1" hangingPunct="1">
              <a:spcBef>
                <a:spcPct val="0"/>
              </a:spcBef>
            </a:pPr>
            <a:endParaRPr lang="it-IT" dirty="0" smtClean="0"/>
          </a:p>
        </p:txBody>
      </p:sp>
      <p:sp>
        <p:nvSpPr>
          <p:cNvPr id="8704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6B0AB7B7-7530-4D8A-AE4D-BC79CE3566D2}" type="slidenum">
              <a:rPr lang="it-IT"/>
              <a:pPr algn="r" eaLnBrk="1" hangingPunct="1"/>
              <a:t>40</a:t>
            </a:fld>
            <a:endParaRPr lang="it-IT"/>
          </a:p>
        </p:txBody>
      </p:sp>
    </p:spTree>
    <p:extLst>
      <p:ext uri="{BB962C8B-B14F-4D97-AF65-F5344CB8AC3E}">
        <p14:creationId xmlns:p14="http://schemas.microsoft.com/office/powerpoint/2010/main" val="343850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Mentre tutte le altre sezioni della piattaforma mettono a disposizione </a:t>
            </a:r>
            <a:r>
              <a:rPr lang="it-IT" dirty="0" err="1" smtClean="0"/>
              <a:t>funzionalita’</a:t>
            </a:r>
            <a:r>
              <a:rPr lang="it-IT" dirty="0" smtClean="0"/>
              <a:t> accessibili anche ad un utente standard – denominato «</a:t>
            </a:r>
            <a:r>
              <a:rPr lang="it-IT" dirty="0" err="1" smtClean="0"/>
              <a:t>subscriber</a:t>
            </a:r>
            <a:r>
              <a:rPr lang="it-IT" dirty="0" smtClean="0"/>
              <a:t>» nella nomenclatura di CloudFuze - cliccando sull’icona «</a:t>
            </a:r>
            <a:r>
              <a:rPr lang="it-IT" dirty="0" err="1" smtClean="0"/>
              <a:t>Admin</a:t>
            </a:r>
            <a:r>
              <a:rPr lang="it-IT" dirty="0" smtClean="0"/>
              <a:t>»  accediamo alla console di amministrazione della piattaforma accessibile ai soli amministratori. </a:t>
            </a:r>
          </a:p>
        </p:txBody>
      </p:sp>
      <p:sp>
        <p:nvSpPr>
          <p:cNvPr id="5120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7A6021B-209F-44AC-B976-33D184B3059D}" type="slidenum">
              <a:rPr lang="it-IT"/>
              <a:pPr algn="r" eaLnBrk="1" hangingPunct="1"/>
              <a:t>5</a:t>
            </a:fld>
            <a:endParaRPr lang="it-IT"/>
          </a:p>
        </p:txBody>
      </p:sp>
    </p:spTree>
    <p:extLst>
      <p:ext uri="{BB962C8B-B14F-4D97-AF65-F5344CB8AC3E}">
        <p14:creationId xmlns:p14="http://schemas.microsoft.com/office/powerpoint/2010/main" val="963341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…fare l’upload di file dal proprio dispositivo mobile…</a:t>
            </a:r>
          </a:p>
        </p:txBody>
      </p:sp>
      <p:sp>
        <p:nvSpPr>
          <p:cNvPr id="8806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930CDA5-87E1-4009-8FDC-D6E18743D7A0}" type="slidenum">
              <a:rPr lang="it-IT"/>
              <a:pPr algn="r" eaLnBrk="1" hangingPunct="1"/>
              <a:t>41</a:t>
            </a:fld>
            <a:endParaRPr lang="it-IT"/>
          </a:p>
        </p:txBody>
      </p:sp>
    </p:spTree>
    <p:extLst>
      <p:ext uri="{BB962C8B-B14F-4D97-AF65-F5344CB8AC3E}">
        <p14:creationId xmlns:p14="http://schemas.microsoft.com/office/powerpoint/2010/main" val="3805113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…integrare nuovi servizi di archiviazione con il proprio account CloudFuze….</a:t>
            </a:r>
          </a:p>
        </p:txBody>
      </p:sp>
      <p:sp>
        <p:nvSpPr>
          <p:cNvPr id="8909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D49E1F4-C1DD-41FF-8998-BE903861B475}" type="slidenum">
              <a:rPr lang="it-IT"/>
              <a:pPr algn="r" eaLnBrk="1" hangingPunct="1"/>
              <a:t>42</a:t>
            </a:fld>
            <a:endParaRPr lang="it-IT"/>
          </a:p>
        </p:txBody>
      </p:sp>
    </p:spTree>
    <p:extLst>
      <p:ext uri="{BB962C8B-B14F-4D97-AF65-F5344CB8AC3E}">
        <p14:creationId xmlns:p14="http://schemas.microsoft.com/office/powerpoint/2010/main" val="4111500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…o gestire il trasferimento dei file tra servizi di archiviazione diversi.</a:t>
            </a:r>
          </a:p>
        </p:txBody>
      </p:sp>
      <p:sp>
        <p:nvSpPr>
          <p:cNvPr id="9011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E33FC7C7-3C81-4A19-A9C6-0EFA5D1B25FA}" type="slidenum">
              <a:rPr lang="it-IT"/>
              <a:pPr algn="r" eaLnBrk="1" hangingPunct="1"/>
              <a:t>43</a:t>
            </a:fld>
            <a:endParaRPr lang="it-IT"/>
          </a:p>
        </p:txBody>
      </p:sp>
    </p:spTree>
    <p:extLst>
      <p:ext uri="{BB962C8B-B14F-4D97-AF65-F5344CB8AC3E}">
        <p14:creationId xmlns:p14="http://schemas.microsoft.com/office/powerpoint/2010/main" val="2230045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Le medesime </a:t>
            </a:r>
            <a:r>
              <a:rPr lang="it-IT" dirty="0" err="1" smtClean="0"/>
              <a:t>funzionalita’</a:t>
            </a:r>
            <a:r>
              <a:rPr lang="it-IT" dirty="0" smtClean="0"/>
              <a:t> sono disponibili anche in una «app» per Microsoft Windows.</a:t>
            </a:r>
          </a:p>
        </p:txBody>
      </p:sp>
      <p:sp>
        <p:nvSpPr>
          <p:cNvPr id="9114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A880CAA5-7DB9-4AFD-AA90-8F123D38F7B4}" type="slidenum">
              <a:rPr lang="it-IT"/>
              <a:pPr algn="r" eaLnBrk="1" hangingPunct="1"/>
              <a:t>44</a:t>
            </a:fld>
            <a:endParaRPr lang="it-IT"/>
          </a:p>
        </p:txBody>
      </p:sp>
    </p:spTree>
    <p:extLst>
      <p:ext uri="{BB962C8B-B14F-4D97-AF65-F5344CB8AC3E}">
        <p14:creationId xmlns:p14="http://schemas.microsoft.com/office/powerpoint/2010/main" val="2832218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bwMode="auto">
          <a:xfrm>
            <a:off x="693738" y="949325"/>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it-IT" dirty="0" smtClean="0"/>
          </a:p>
        </p:txBody>
      </p:sp>
      <p:sp>
        <p:nvSpPr>
          <p:cNvPr id="92164" name="Segnaposto numero diapositiva 3"/>
          <p:cNvSpPr>
            <a:spLocks noGrp="1"/>
          </p:cNvSpPr>
          <p:nvPr>
            <p:ph type="sldNum" sz="quarter" idx="5"/>
          </p:nvPr>
        </p:nvSpPr>
        <p:spPr bwMode="auto">
          <a:xfrm>
            <a:off x="0" y="8675688"/>
            <a:ext cx="6856413"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C24FF7F-A4E6-4442-90C8-A8BEE06F0221}" type="slidenum">
              <a:rPr lang="it-IT"/>
              <a:pPr algn="r" eaLnBrk="1" hangingPunct="1"/>
              <a:t>45</a:t>
            </a:fld>
            <a:endParaRPr lang="it-IT"/>
          </a:p>
        </p:txBody>
      </p:sp>
    </p:spTree>
    <p:extLst>
      <p:ext uri="{BB962C8B-B14F-4D97-AF65-F5344CB8AC3E}">
        <p14:creationId xmlns:p14="http://schemas.microsoft.com/office/powerpoint/2010/main" val="340344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All’interno della sezione «</a:t>
            </a:r>
            <a:r>
              <a:rPr lang="it-IT" dirty="0" err="1" smtClean="0"/>
              <a:t>Users</a:t>
            </a:r>
            <a:r>
              <a:rPr lang="it-IT" dirty="0" smtClean="0"/>
              <a:t>» </a:t>
            </a:r>
            <a:r>
              <a:rPr lang="it-IT" dirty="0" err="1" smtClean="0"/>
              <a:t>e’</a:t>
            </a:r>
            <a:r>
              <a:rPr lang="it-IT" dirty="0" smtClean="0"/>
              <a:t> possibile procedere alla creazione, modifica, disattivazione o cancellazione di un profilo utente, compresa la </a:t>
            </a:r>
            <a:r>
              <a:rPr lang="it-IT" dirty="0" err="1" smtClean="0"/>
              <a:t>possibilita’</a:t>
            </a:r>
            <a:r>
              <a:rPr lang="it-IT" dirty="0" smtClean="0"/>
              <a:t> di modificarne il profilo da «</a:t>
            </a:r>
            <a:r>
              <a:rPr lang="it-IT" dirty="0" err="1" smtClean="0"/>
              <a:t>subscriber</a:t>
            </a:r>
            <a:r>
              <a:rPr lang="it-IT" dirty="0" smtClean="0"/>
              <a:t>» a «</a:t>
            </a:r>
            <a:r>
              <a:rPr lang="it-IT" dirty="0" err="1" smtClean="0"/>
              <a:t>admin</a:t>
            </a:r>
            <a:r>
              <a:rPr lang="it-IT" dirty="0" smtClean="0"/>
              <a:t>». La creazione di un nuovo utente, interno o esterno all’azienda, richiede semplicemente l’inserimento dell’indirizzo email dell’utente, che </a:t>
            </a:r>
            <a:r>
              <a:rPr lang="it-IT" dirty="0" err="1" smtClean="0"/>
              <a:t>ricevera’</a:t>
            </a:r>
            <a:r>
              <a:rPr lang="it-IT" dirty="0" smtClean="0"/>
              <a:t> un invito per accedere alla piattaforma CloudFuze e a scegliere la propria «password». Fino al momento in cui tale utente non </a:t>
            </a:r>
            <a:r>
              <a:rPr lang="it-IT" dirty="0" err="1" smtClean="0"/>
              <a:t>sara’</a:t>
            </a:r>
            <a:r>
              <a:rPr lang="it-IT" dirty="0" smtClean="0"/>
              <a:t> espressamente autorizzato – da un utente o amministratore dell’azienda – ad accedere ad uno o </a:t>
            </a:r>
            <a:r>
              <a:rPr lang="it-IT" dirty="0" err="1" smtClean="0"/>
              <a:t>piu’</a:t>
            </a:r>
            <a:r>
              <a:rPr lang="it-IT" dirty="0" smtClean="0"/>
              <a:t> file, tale utente non </a:t>
            </a:r>
            <a:r>
              <a:rPr lang="it-IT" dirty="0" err="1" smtClean="0"/>
              <a:t>avra’</a:t>
            </a:r>
            <a:r>
              <a:rPr lang="it-IT" dirty="0" smtClean="0"/>
              <a:t> </a:t>
            </a:r>
            <a:r>
              <a:rPr lang="it-IT" dirty="0" err="1" smtClean="0"/>
              <a:t>possibilita’</a:t>
            </a:r>
            <a:r>
              <a:rPr lang="it-IT" dirty="0" smtClean="0"/>
              <a:t> di visualizzare alcun tipo di contenuto o file.</a:t>
            </a:r>
          </a:p>
        </p:txBody>
      </p:sp>
      <p:sp>
        <p:nvSpPr>
          <p:cNvPr id="5222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9F7DFDB0-E1C2-44A5-A350-B67713A92C1C}" type="slidenum">
              <a:rPr lang="it-IT"/>
              <a:pPr algn="r" eaLnBrk="1" hangingPunct="1"/>
              <a:t>6</a:t>
            </a:fld>
            <a:endParaRPr lang="it-IT"/>
          </a:p>
        </p:txBody>
      </p:sp>
    </p:spTree>
    <p:extLst>
      <p:ext uri="{BB962C8B-B14F-4D97-AF65-F5344CB8AC3E}">
        <p14:creationId xmlns:p14="http://schemas.microsoft.com/office/powerpoint/2010/main" val="410343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Per semplificare l’integrazione con i servizi di Directory utilizzati tipicamente in azienda per la gestione delle </a:t>
            </a:r>
            <a:r>
              <a:rPr lang="it-IT" dirty="0" err="1" smtClean="0"/>
              <a:t>identita’</a:t>
            </a:r>
            <a:r>
              <a:rPr lang="it-IT" dirty="0" smtClean="0"/>
              <a:t> degli utenti e dei rispettivi ruoli, CloudFuze </a:t>
            </a:r>
            <a:r>
              <a:rPr lang="it-IT" dirty="0" err="1" smtClean="0"/>
              <a:t>e’</a:t>
            </a:r>
            <a:r>
              <a:rPr lang="it-IT" dirty="0" smtClean="0"/>
              <a:t> in grado di interfacciarsi con Active Directory o con qualsiasi </a:t>
            </a:r>
            <a:r>
              <a:rPr lang="it-IT" dirty="0" err="1" smtClean="0"/>
              <a:t>repository</a:t>
            </a:r>
            <a:r>
              <a:rPr lang="it-IT" dirty="0" smtClean="0"/>
              <a:t> degli utenti basato su standard LDAP.  CloudFuze supporta contestualmente l’integrazione di diversi servizi di Directory associati a diversi domini. </a:t>
            </a:r>
          </a:p>
        </p:txBody>
      </p:sp>
      <p:sp>
        <p:nvSpPr>
          <p:cNvPr id="5325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9D29347-064C-491B-A860-34567D4802C5}" type="slidenum">
              <a:rPr lang="it-IT"/>
              <a:pPr algn="r" eaLnBrk="1" hangingPunct="1"/>
              <a:t>7</a:t>
            </a:fld>
            <a:endParaRPr lang="it-IT"/>
          </a:p>
        </p:txBody>
      </p:sp>
    </p:spTree>
    <p:extLst>
      <p:ext uri="{BB962C8B-B14F-4D97-AF65-F5344CB8AC3E}">
        <p14:creationId xmlns:p14="http://schemas.microsoft.com/office/powerpoint/2010/main" val="410725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All’interno della sezione «</a:t>
            </a:r>
            <a:r>
              <a:rPr lang="it-IT" dirty="0" err="1" smtClean="0"/>
              <a:t>Groups</a:t>
            </a:r>
            <a:r>
              <a:rPr lang="it-IT" dirty="0" smtClean="0"/>
              <a:t>» </a:t>
            </a:r>
            <a:r>
              <a:rPr lang="it-IT" dirty="0" err="1" smtClean="0"/>
              <a:t>e’</a:t>
            </a:r>
            <a:r>
              <a:rPr lang="it-IT" dirty="0" smtClean="0"/>
              <a:t> possibile visualizzare la struttura dei gruppi </a:t>
            </a:r>
            <a:r>
              <a:rPr lang="it-IT" dirty="0" err="1" smtClean="0"/>
              <a:t>cosi’</a:t>
            </a:r>
            <a:r>
              <a:rPr lang="it-IT" dirty="0" smtClean="0"/>
              <a:t> come presente all’interno dei sistemi di Directory dell’azienda. In questa demo, in cui gli utenti sono stati inseriti manualmente a partire dal loro indirizzo email, non </a:t>
            </a:r>
            <a:r>
              <a:rPr lang="it-IT" dirty="0" err="1" smtClean="0"/>
              <a:t>e’</a:t>
            </a:r>
            <a:r>
              <a:rPr lang="it-IT" dirty="0" smtClean="0"/>
              <a:t> presente la struttura dei gruppi.</a:t>
            </a:r>
          </a:p>
        </p:txBody>
      </p:sp>
      <p:sp>
        <p:nvSpPr>
          <p:cNvPr id="5427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AF46C11-FD5A-4576-A447-AD546035D88E}" type="slidenum">
              <a:rPr lang="it-IT"/>
              <a:pPr algn="r" eaLnBrk="1" hangingPunct="1"/>
              <a:t>8</a:t>
            </a:fld>
            <a:endParaRPr lang="it-IT"/>
          </a:p>
        </p:txBody>
      </p:sp>
    </p:spTree>
    <p:extLst>
      <p:ext uri="{BB962C8B-B14F-4D97-AF65-F5344CB8AC3E}">
        <p14:creationId xmlns:p14="http://schemas.microsoft.com/office/powerpoint/2010/main" val="335582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All’interno della sezione «</a:t>
            </a:r>
            <a:r>
              <a:rPr lang="it-IT" dirty="0" err="1" smtClean="0"/>
              <a:t>Clouds</a:t>
            </a:r>
            <a:r>
              <a:rPr lang="it-IT" dirty="0" smtClean="0"/>
              <a:t>» </a:t>
            </a:r>
            <a:r>
              <a:rPr lang="it-IT" dirty="0" err="1" smtClean="0"/>
              <a:t>e’</a:t>
            </a:r>
            <a:r>
              <a:rPr lang="it-IT" dirty="0" smtClean="0"/>
              <a:t> possibile definire centralmente quali servizi di archiviazione debbano essere messi a disposizione dell’utente. In funzione dei casi di utilizzo previsti dall’azienda, </a:t>
            </a:r>
            <a:r>
              <a:rPr lang="it-IT" dirty="0" err="1" smtClean="0"/>
              <a:t>e’</a:t>
            </a:r>
            <a:r>
              <a:rPr lang="it-IT" dirty="0" smtClean="0"/>
              <a:t> possibile consentire l’integrazione di diversi servizi di archiviazione in cloud – come Dropbox, Google Drive, </a:t>
            </a:r>
            <a:r>
              <a:rPr lang="it-IT" dirty="0" err="1" smtClean="0"/>
              <a:t>OneDrive</a:t>
            </a:r>
            <a:r>
              <a:rPr lang="it-IT" dirty="0" smtClean="0"/>
              <a:t>, solo per citare i </a:t>
            </a:r>
            <a:r>
              <a:rPr lang="it-IT" dirty="0" err="1" smtClean="0"/>
              <a:t>piu’</a:t>
            </a:r>
            <a:r>
              <a:rPr lang="it-IT" dirty="0" smtClean="0"/>
              <a:t> noti – interni all’azienda – come servizi NFS, FTP e </a:t>
            </a:r>
            <a:r>
              <a:rPr lang="it-IT" dirty="0" err="1" smtClean="0"/>
              <a:t>Webdav</a:t>
            </a:r>
            <a:r>
              <a:rPr lang="it-IT" dirty="0" smtClean="0"/>
              <a:t> – o ancora all’interno delle sempre </a:t>
            </a:r>
            <a:r>
              <a:rPr lang="it-IT" dirty="0" err="1" smtClean="0"/>
              <a:t>piu’</a:t>
            </a:r>
            <a:r>
              <a:rPr lang="it-IT" dirty="0" smtClean="0"/>
              <a:t> diffuse piattaforme di Enterprise Collaboration come Alfresco, </a:t>
            </a:r>
            <a:r>
              <a:rPr lang="it-IT" dirty="0" err="1" smtClean="0"/>
              <a:t>Sharepoint</a:t>
            </a:r>
            <a:r>
              <a:rPr lang="it-IT" dirty="0" smtClean="0"/>
              <a:t> o Documentum. </a:t>
            </a:r>
          </a:p>
        </p:txBody>
      </p:sp>
      <p:sp>
        <p:nvSpPr>
          <p:cNvPr id="5530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7D78EE7-A035-4B44-AE5D-FC5856347079}" type="slidenum">
              <a:rPr lang="it-IT"/>
              <a:pPr algn="r" eaLnBrk="1" hangingPunct="1"/>
              <a:t>9</a:t>
            </a:fld>
            <a:endParaRPr lang="it-IT"/>
          </a:p>
        </p:txBody>
      </p:sp>
    </p:spTree>
    <p:extLst>
      <p:ext uri="{BB962C8B-B14F-4D97-AF65-F5344CB8AC3E}">
        <p14:creationId xmlns:p14="http://schemas.microsoft.com/office/powerpoint/2010/main" val="3898441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it-IT" dirty="0" smtClean="0"/>
              <a:t>All’interno della sezione «Audit» troviamo invece un tracciato delle </a:t>
            </a:r>
            <a:r>
              <a:rPr lang="it-IT" dirty="0" err="1" smtClean="0"/>
              <a:t>attivita’</a:t>
            </a:r>
            <a:r>
              <a:rPr lang="it-IT" dirty="0" smtClean="0"/>
              <a:t> svolte nell’ambito dei file di </a:t>
            </a:r>
            <a:r>
              <a:rPr lang="it-IT" dirty="0" err="1" smtClean="0"/>
              <a:t>proprieta’</a:t>
            </a:r>
            <a:r>
              <a:rPr lang="it-IT" dirty="0" smtClean="0"/>
              <a:t> dell’utente, comprese le </a:t>
            </a:r>
            <a:r>
              <a:rPr lang="it-IT" dirty="0" err="1" smtClean="0"/>
              <a:t>attivita’</a:t>
            </a:r>
            <a:r>
              <a:rPr lang="it-IT" dirty="0" smtClean="0"/>
              <a:t> svolte da collaboratori interni ed esterni all’azienda con cui tali contenuti siano stati condivisi in una delle possibili </a:t>
            </a:r>
            <a:r>
              <a:rPr lang="it-IT" dirty="0" err="1" smtClean="0"/>
              <a:t>modalita’</a:t>
            </a:r>
            <a:r>
              <a:rPr lang="it-IT" dirty="0" smtClean="0"/>
              <a:t> che vedremo nel dettaglio tra pochi minuti.</a:t>
            </a:r>
          </a:p>
        </p:txBody>
      </p:sp>
      <p:sp>
        <p:nvSpPr>
          <p:cNvPr id="5632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6826731-19F8-405C-9A76-4344655A60B2}" type="slidenum">
              <a:rPr lang="it-IT"/>
              <a:pPr algn="r" eaLnBrk="1" hangingPunct="1"/>
              <a:t>10</a:t>
            </a:fld>
            <a:endParaRPr lang="it-IT"/>
          </a:p>
        </p:txBody>
      </p:sp>
    </p:spTree>
    <p:extLst>
      <p:ext uri="{BB962C8B-B14F-4D97-AF65-F5344CB8AC3E}">
        <p14:creationId xmlns:p14="http://schemas.microsoft.com/office/powerpoint/2010/main" val="339788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1"/>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F11388-90C0-41BE-98CD-93823D2A1C8E}" type="datetimeFigureOut">
              <a:rPr lang="it-IT" smtClean="0"/>
              <a:t>23/11/2015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4178766302"/>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F11388-90C0-41BE-98CD-93823D2A1C8E}" type="datetimeFigureOut">
              <a:rPr lang="it-IT" smtClean="0"/>
              <a:t>23/11/2015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642878797"/>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3"/>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3"/>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F11388-90C0-41BE-98CD-93823D2A1C8E}" type="datetimeFigureOut">
              <a:rPr lang="it-IT" smtClean="0"/>
              <a:t>23/11/2015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322864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F11388-90C0-41BE-98CD-93823D2A1C8E}" type="datetimeFigureOut">
              <a:rPr lang="it-IT" smtClean="0"/>
              <a:t>23/11/2015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3782926693"/>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F11388-90C0-41BE-98CD-93823D2A1C8E}" type="datetimeFigureOut">
              <a:rPr lang="it-IT" smtClean="0"/>
              <a:t>23/11/2015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3084421860"/>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F11388-90C0-41BE-98CD-93823D2A1C8E}" type="datetimeFigureOut">
              <a:rPr lang="it-IT" smtClean="0"/>
              <a:t>23/11/2015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2800535863"/>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F11388-90C0-41BE-98CD-93823D2A1C8E}" type="datetimeFigureOut">
              <a:rPr lang="it-IT" smtClean="0"/>
              <a:t>23/11/2015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2431261985"/>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F11388-90C0-41BE-98CD-93823D2A1C8E}" type="datetimeFigureOut">
              <a:rPr lang="it-IT" smtClean="0"/>
              <a:t>23/11/2015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1015279045"/>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F11388-90C0-41BE-98CD-93823D2A1C8E}" type="datetimeFigureOut">
              <a:rPr lang="it-IT" smtClean="0"/>
              <a:t>23/11/2015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3539389592"/>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F11388-90C0-41BE-98CD-93823D2A1C8E}" type="datetimeFigureOut">
              <a:rPr lang="it-IT" smtClean="0"/>
              <a:t>23/11/2015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3825974252"/>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F11388-90C0-41BE-98CD-93823D2A1C8E}" type="datetimeFigureOut">
              <a:rPr lang="it-IT" smtClean="0"/>
              <a:t>23/11/2015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8C4A37-BA9C-4841-98E7-C9929AC5FE80}" type="slidenum">
              <a:rPr lang="it-IT" smtClean="0"/>
              <a:t>‹N›</a:t>
            </a:fld>
            <a:endParaRPr lang="it-IT"/>
          </a:p>
        </p:txBody>
      </p:sp>
    </p:spTree>
    <p:extLst>
      <p:ext uri="{BB962C8B-B14F-4D97-AF65-F5344CB8AC3E}">
        <p14:creationId xmlns:p14="http://schemas.microsoft.com/office/powerpoint/2010/main" val="3584925743"/>
      </p:ext>
    </p:extLst>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F11388-90C0-41BE-98CD-93823D2A1C8E}" type="datetimeFigureOut">
              <a:rPr lang="it-IT" smtClean="0"/>
              <a:t>23/11/2015</a:t>
            </a:fld>
            <a:endParaRPr lang="it-IT"/>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8C4A37-BA9C-4841-98E7-C9929AC5FE80}" type="slidenum">
              <a:rPr lang="it-IT" smtClean="0"/>
              <a:t>‹N›</a:t>
            </a:fld>
            <a:endParaRPr lang="it-IT"/>
          </a:p>
        </p:txBody>
      </p:sp>
    </p:spTree>
    <p:extLst>
      <p:ext uri="{BB962C8B-B14F-4D97-AF65-F5344CB8AC3E}">
        <p14:creationId xmlns:p14="http://schemas.microsoft.com/office/powerpoint/2010/main" val="2864123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a:grpSpLocks noChangeAspect="1"/>
          </p:cNvGrpSpPr>
          <p:nvPr/>
        </p:nvGrpSpPr>
        <p:grpSpPr>
          <a:xfrm>
            <a:off x="395535" y="159726"/>
            <a:ext cx="7944467" cy="4983773"/>
            <a:chOff x="3496302" y="288032"/>
            <a:chExt cx="5489198" cy="3443518"/>
          </a:xfrm>
        </p:grpSpPr>
        <p:pic>
          <p:nvPicPr>
            <p:cNvPr id="2056" name="Picture 8" descr="migrate"/>
            <p:cNvPicPr>
              <a:picLocks noChangeAspect="1" noChangeArrowheads="1"/>
            </p:cNvPicPr>
            <p:nvPr/>
          </p:nvPicPr>
          <p:blipFill rotWithShape="1">
            <a:blip r:embed="rId2">
              <a:extLst>
                <a:ext uri="{28A0092B-C50C-407E-A947-70E740481C1C}">
                  <a14:useLocalDpi xmlns:a14="http://schemas.microsoft.com/office/drawing/2010/main" val="0"/>
                </a:ext>
              </a:extLst>
            </a:blip>
            <a:srcRect t="1" b="31615"/>
            <a:stretch/>
          </p:blipFill>
          <p:spPr bwMode="auto">
            <a:xfrm>
              <a:off x="3496302" y="288032"/>
              <a:ext cx="5489198" cy="344351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3372" r="4107"/>
            <a:stretch/>
          </p:blipFill>
          <p:spPr bwMode="auto">
            <a:xfrm>
              <a:off x="3721608" y="483518"/>
              <a:ext cx="5020056" cy="3024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descr="http://www.primobonacina.com/wp-content/uploads/2015/06/untitled.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00" r="15646"/>
          <a:stretch/>
        </p:blipFill>
        <p:spPr bwMode="auto">
          <a:xfrm>
            <a:off x="0" y="-20538"/>
            <a:ext cx="9180512" cy="5149948"/>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3"/>
          <p:cNvSpPr/>
          <p:nvPr/>
        </p:nvSpPr>
        <p:spPr>
          <a:xfrm>
            <a:off x="0" y="3651870"/>
            <a:ext cx="6156176" cy="864096"/>
          </a:xfrm>
          <a:prstGeom prst="rec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effectLst>
                  <a:outerShdw blurRad="38100" dist="38100" dir="2700000" algn="tl">
                    <a:srgbClr val="000000">
                      <a:alpha val="43137"/>
                    </a:srgbClr>
                  </a:outerShdw>
                </a:effectLst>
                <a:latin typeface="Century Gothic" panose="020B0502020202020204" pitchFamily="34" charset="0"/>
              </a:rPr>
              <a:t>APPENDIX: DEMO</a:t>
            </a:r>
            <a:endParaRPr lang="it-IT" sz="32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81241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23908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262663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100725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922061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517102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762271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18220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147590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43140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46826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12712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181552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614392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686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130539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687156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56276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378817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319621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Segnaposto contenuto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32654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egnaposto contenuto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53509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1495191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Segnaposto contenuto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74360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egnaposto contenuto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54094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Segnaposto contenuto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23307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82669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15890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95147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1004636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658320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2" descr="http://www.101reasonsgame.co.uk/images/work/101reasons/frame3-tablet.png"/>
          <p:cNvPicPr>
            <a:picLocks noChangeAspect="1" noChangeArrowheads="1"/>
          </p:cNvPicPr>
          <p:nvPr/>
        </p:nvPicPr>
        <p:blipFill>
          <a:blip r:embed="rId4">
            <a:extLst>
              <a:ext uri="{28A0092B-C50C-407E-A947-70E740481C1C}">
                <a14:useLocalDpi xmlns:a14="http://schemas.microsoft.com/office/drawing/2010/main" val="0"/>
              </a:ext>
            </a:extLst>
          </a:blip>
          <a:srcRect l="4137" r="7326" b="16006"/>
          <a:stretch>
            <a:fillRect/>
          </a:stretch>
        </p:blipFill>
        <p:spPr bwMode="auto">
          <a:xfrm>
            <a:off x="0" y="1238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Segnaposto contenuto 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835150" y="915988"/>
            <a:ext cx="5761038" cy="3384550"/>
          </a:xfrm>
        </p:spPr>
      </p:pic>
    </p:spTree>
    <p:extLst>
      <p:ext uri="{BB962C8B-B14F-4D97-AF65-F5344CB8AC3E}">
        <p14:creationId xmlns:p14="http://schemas.microsoft.com/office/powerpoint/2010/main" val="205841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2" descr="http://www.101reasonsgame.co.uk/images/work/101reasons/frame3-tablet.png"/>
          <p:cNvPicPr>
            <a:picLocks noChangeAspect="1" noChangeArrowheads="1"/>
          </p:cNvPicPr>
          <p:nvPr/>
        </p:nvPicPr>
        <p:blipFill>
          <a:blip r:embed="rId4">
            <a:extLst>
              <a:ext uri="{28A0092B-C50C-407E-A947-70E740481C1C}">
                <a14:useLocalDpi xmlns:a14="http://schemas.microsoft.com/office/drawing/2010/main" val="0"/>
              </a:ext>
            </a:extLst>
          </a:blip>
          <a:srcRect l="4137" r="7326" b="16006"/>
          <a:stretch>
            <a:fillRect/>
          </a:stretch>
        </p:blipFill>
        <p:spPr bwMode="auto">
          <a:xfrm>
            <a:off x="0" y="1238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Segnaposto contenuto 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835150" y="915988"/>
            <a:ext cx="5761038" cy="3384550"/>
          </a:xfrm>
        </p:spPr>
      </p:pic>
    </p:spTree>
    <p:extLst>
      <p:ext uri="{BB962C8B-B14F-4D97-AF65-F5344CB8AC3E}">
        <p14:creationId xmlns:p14="http://schemas.microsoft.com/office/powerpoint/2010/main" val="1757780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548142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2" descr="http://www.101reasonsgame.co.uk/images/work/101reasons/frame3-tablet.png"/>
          <p:cNvPicPr>
            <a:picLocks noChangeAspect="1" noChangeArrowheads="1"/>
          </p:cNvPicPr>
          <p:nvPr/>
        </p:nvPicPr>
        <p:blipFill>
          <a:blip r:embed="rId4">
            <a:extLst>
              <a:ext uri="{28A0092B-C50C-407E-A947-70E740481C1C}">
                <a14:useLocalDpi xmlns:a14="http://schemas.microsoft.com/office/drawing/2010/main" val="0"/>
              </a:ext>
            </a:extLst>
          </a:blip>
          <a:srcRect l="4137" r="7326" b="16006"/>
          <a:stretch>
            <a:fillRect/>
          </a:stretch>
        </p:blipFill>
        <p:spPr bwMode="auto">
          <a:xfrm>
            <a:off x="0" y="1238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Segnaposto contenuto 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835150" y="915988"/>
            <a:ext cx="5761038" cy="3384550"/>
          </a:xfrm>
        </p:spPr>
      </p:pic>
    </p:spTree>
    <p:extLst>
      <p:ext uri="{BB962C8B-B14F-4D97-AF65-F5344CB8AC3E}">
        <p14:creationId xmlns:p14="http://schemas.microsoft.com/office/powerpoint/2010/main" val="3085770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2" descr="http://www.101reasonsgame.co.uk/images/work/101reasons/frame3-tablet.png"/>
          <p:cNvPicPr>
            <a:picLocks noChangeAspect="1" noChangeArrowheads="1"/>
          </p:cNvPicPr>
          <p:nvPr/>
        </p:nvPicPr>
        <p:blipFill>
          <a:blip r:embed="rId4">
            <a:extLst>
              <a:ext uri="{28A0092B-C50C-407E-A947-70E740481C1C}">
                <a14:useLocalDpi xmlns:a14="http://schemas.microsoft.com/office/drawing/2010/main" val="0"/>
              </a:ext>
            </a:extLst>
          </a:blip>
          <a:srcRect l="4137" r="7326" b="16006"/>
          <a:stretch>
            <a:fillRect/>
          </a:stretch>
        </p:blipFill>
        <p:spPr bwMode="auto">
          <a:xfrm>
            <a:off x="0" y="1238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Segnaposto contenuto 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858963" y="915988"/>
            <a:ext cx="5737225" cy="3384550"/>
          </a:xfrm>
        </p:spPr>
      </p:pic>
    </p:spTree>
    <p:extLst>
      <p:ext uri="{BB962C8B-B14F-4D97-AF65-F5344CB8AC3E}">
        <p14:creationId xmlns:p14="http://schemas.microsoft.com/office/powerpoint/2010/main" val="352627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2" descr="http://www.101reasonsgame.co.uk/images/work/101reasons/frame3-tablet.png"/>
          <p:cNvPicPr>
            <a:picLocks noChangeAspect="1" noChangeArrowheads="1"/>
          </p:cNvPicPr>
          <p:nvPr/>
        </p:nvPicPr>
        <p:blipFill>
          <a:blip r:embed="rId4">
            <a:extLst>
              <a:ext uri="{28A0092B-C50C-407E-A947-70E740481C1C}">
                <a14:useLocalDpi xmlns:a14="http://schemas.microsoft.com/office/drawing/2010/main" val="0"/>
              </a:ext>
            </a:extLst>
          </a:blip>
          <a:srcRect l="4137" r="7326" b="16006"/>
          <a:stretch>
            <a:fillRect/>
          </a:stretch>
        </p:blipFill>
        <p:spPr bwMode="auto">
          <a:xfrm>
            <a:off x="0" y="1238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Segnaposto contenuto 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835150" y="915988"/>
            <a:ext cx="5761038" cy="3384550"/>
          </a:xfrm>
        </p:spPr>
      </p:pic>
    </p:spTree>
    <p:extLst>
      <p:ext uri="{BB962C8B-B14F-4D97-AF65-F5344CB8AC3E}">
        <p14:creationId xmlns:p14="http://schemas.microsoft.com/office/powerpoint/2010/main" val="2121237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2" descr="http://www.101reasonsgame.co.uk/images/work/101reasons/frame3-tablet.png"/>
          <p:cNvPicPr>
            <a:picLocks noChangeAspect="1" noChangeArrowheads="1"/>
          </p:cNvPicPr>
          <p:nvPr/>
        </p:nvPicPr>
        <p:blipFill>
          <a:blip r:embed="rId4">
            <a:extLst>
              <a:ext uri="{28A0092B-C50C-407E-A947-70E740481C1C}">
                <a14:useLocalDpi xmlns:a14="http://schemas.microsoft.com/office/drawing/2010/main" val="0"/>
              </a:ext>
            </a:extLst>
          </a:blip>
          <a:srcRect l="4137" r="7326" b="16006"/>
          <a:stretch>
            <a:fillRect/>
          </a:stretch>
        </p:blipFill>
        <p:spPr bwMode="auto">
          <a:xfrm>
            <a:off x="0" y="1238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858963" y="915988"/>
            <a:ext cx="5737225" cy="3384550"/>
          </a:xfrm>
        </p:spPr>
      </p:pic>
    </p:spTree>
    <p:extLst>
      <p:ext uri="{BB962C8B-B14F-4D97-AF65-F5344CB8AC3E}">
        <p14:creationId xmlns:p14="http://schemas.microsoft.com/office/powerpoint/2010/main" val="358523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4525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116019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a:grpSpLocks noChangeAspect="1"/>
          </p:cNvGrpSpPr>
          <p:nvPr/>
        </p:nvGrpSpPr>
        <p:grpSpPr>
          <a:xfrm>
            <a:off x="395535" y="159726"/>
            <a:ext cx="7944467" cy="4983773"/>
            <a:chOff x="3496302" y="288032"/>
            <a:chExt cx="5489198" cy="3443518"/>
          </a:xfrm>
        </p:grpSpPr>
        <p:pic>
          <p:nvPicPr>
            <p:cNvPr id="2056" name="Picture 8" descr="migrate"/>
            <p:cNvPicPr>
              <a:picLocks noChangeAspect="1" noChangeArrowheads="1"/>
            </p:cNvPicPr>
            <p:nvPr/>
          </p:nvPicPr>
          <p:blipFill rotWithShape="1">
            <a:blip r:embed="rId2">
              <a:extLst>
                <a:ext uri="{28A0092B-C50C-407E-A947-70E740481C1C}">
                  <a14:useLocalDpi xmlns:a14="http://schemas.microsoft.com/office/drawing/2010/main" val="0"/>
                </a:ext>
              </a:extLst>
            </a:blip>
            <a:srcRect t="1" b="31615"/>
            <a:stretch/>
          </p:blipFill>
          <p:spPr bwMode="auto">
            <a:xfrm>
              <a:off x="3496302" y="288032"/>
              <a:ext cx="5489198" cy="344351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3372" r="4107"/>
            <a:stretch/>
          </p:blipFill>
          <p:spPr bwMode="auto">
            <a:xfrm>
              <a:off x="3721608" y="483518"/>
              <a:ext cx="5020056" cy="3024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descr="http://www.primobonacina.com/wp-content/uploads/2015/06/untitled.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00" r="15646"/>
          <a:stretch/>
        </p:blipFill>
        <p:spPr bwMode="auto">
          <a:xfrm>
            <a:off x="0" y="-20538"/>
            <a:ext cx="9180512" cy="5149948"/>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3"/>
          <p:cNvSpPr/>
          <p:nvPr/>
        </p:nvSpPr>
        <p:spPr>
          <a:xfrm>
            <a:off x="0" y="3651870"/>
            <a:ext cx="6156176" cy="864096"/>
          </a:xfrm>
          <a:prstGeom prst="rec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effectLst>
                  <a:outerShdw blurRad="38100" dist="38100" dir="2700000" algn="tl">
                    <a:srgbClr val="000000">
                      <a:alpha val="43137"/>
                    </a:srgbClr>
                  </a:outerShdw>
                </a:effectLst>
                <a:latin typeface="Century Gothic" panose="020B0502020202020204" pitchFamily="34" charset="0"/>
              </a:rPr>
              <a:t>THANK YOU</a:t>
            </a:r>
            <a:endParaRPr lang="it-IT" sz="32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085234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210006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t="21901"/>
          <a:stretch>
            <a:fillRect/>
          </a:stretch>
        </p:blipFill>
        <p:spPr bwMode="auto">
          <a:xfrm>
            <a:off x="4572000" y="1879600"/>
            <a:ext cx="187166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2"/>
          <p:cNvPicPr>
            <a:picLocks noChangeAspect="1" noChangeArrowheads="1"/>
          </p:cNvPicPr>
          <p:nvPr/>
        </p:nvPicPr>
        <p:blipFill>
          <a:blip r:embed="rId4">
            <a:extLst>
              <a:ext uri="{28A0092B-C50C-407E-A947-70E740481C1C}">
                <a14:useLocalDpi xmlns:a14="http://schemas.microsoft.com/office/drawing/2010/main" val="0"/>
              </a:ext>
            </a:extLst>
          </a:blip>
          <a:srcRect t="21901"/>
          <a:stretch>
            <a:fillRect/>
          </a:stretch>
        </p:blipFill>
        <p:spPr bwMode="auto">
          <a:xfrm>
            <a:off x="3203575" y="1879600"/>
            <a:ext cx="115252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6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53248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377869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p:spPr>
      </p:pic>
    </p:spTree>
    <p:extLst>
      <p:ext uri="{BB962C8B-B14F-4D97-AF65-F5344CB8AC3E}">
        <p14:creationId xmlns:p14="http://schemas.microsoft.com/office/powerpoint/2010/main" val="426998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3928</TotalTime>
  <Words>2104</Words>
  <Application>Microsoft Office PowerPoint</Application>
  <PresentationFormat>Presentazione su schermo (16:9)</PresentationFormat>
  <Paragraphs>91</Paragraphs>
  <Slides>46</Slides>
  <Notes>44</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GD</dc:creator>
  <cp:lastModifiedBy>Primo</cp:lastModifiedBy>
  <cp:revision>125</cp:revision>
  <dcterms:created xsi:type="dcterms:W3CDTF">2015-04-06T08:21:56Z</dcterms:created>
  <dcterms:modified xsi:type="dcterms:W3CDTF">2015-11-23T17:15:46Z</dcterms:modified>
</cp:coreProperties>
</file>